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6"/>
  </p:notes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79" r:id="rId9"/>
    <p:sldId id="272" r:id="rId10"/>
    <p:sldId id="283" r:id="rId11"/>
    <p:sldId id="284" r:id="rId12"/>
    <p:sldId id="285" r:id="rId13"/>
    <p:sldId id="286" r:id="rId14"/>
    <p:sldId id="287" r:id="rId15"/>
    <p:sldId id="274" r:id="rId16"/>
    <p:sldId id="275" r:id="rId17"/>
    <p:sldId id="276" r:id="rId18"/>
    <p:sldId id="288" r:id="rId19"/>
    <p:sldId id="289" r:id="rId20"/>
    <p:sldId id="290" r:id="rId21"/>
    <p:sldId id="291" r:id="rId22"/>
    <p:sldId id="277" r:id="rId23"/>
    <p:sldId id="280" r:id="rId24"/>
    <p:sldId id="281" r:id="rId25"/>
    <p:sldId id="282" r:id="rId26"/>
    <p:sldId id="262" r:id="rId27"/>
    <p:sldId id="271" r:id="rId28"/>
    <p:sldId id="265" r:id="rId29"/>
    <p:sldId id="263" r:id="rId30"/>
    <p:sldId id="264" r:id="rId31"/>
    <p:sldId id="267" r:id="rId32"/>
    <p:sldId id="268" r:id="rId33"/>
    <p:sldId id="269" r:id="rId34"/>
    <p:sldId id="270" r:id="rId35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44"/>
    <p:restoredTop sz="92626"/>
  </p:normalViewPr>
  <p:slideViewPr>
    <p:cSldViewPr snapToGrid="0" snapToObjects="1">
      <p:cViewPr varScale="1">
        <p:scale>
          <a:sx n="248" d="100"/>
          <a:sy n="248" d="100"/>
        </p:scale>
        <p:origin x="192" y="6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letcher, Leigh N. (Dr.)" userId="2d3c76cb-2cc8-433d-8631-2e149ff28413" providerId="ADAL" clId="{B3F60991-0603-5447-812E-8B7FC6E80BD0}"/>
    <pc:docChg chg="undo custSel addSld delSld modSld sldOrd">
      <pc:chgData name="Fletcher, Leigh N. (Dr.)" userId="2d3c76cb-2cc8-433d-8631-2e149ff28413" providerId="ADAL" clId="{B3F60991-0603-5447-812E-8B7FC6E80BD0}" dt="2020-02-21T15:41:22.514" v="2017"/>
      <pc:docMkLst>
        <pc:docMk/>
      </pc:docMkLst>
      <pc:sldChg chg="ord">
        <pc:chgData name="Fletcher, Leigh N. (Dr.)" userId="2d3c76cb-2cc8-433d-8631-2e149ff28413" providerId="ADAL" clId="{B3F60991-0603-5447-812E-8B7FC6E80BD0}" dt="2020-02-21T15:41:22.514" v="2017"/>
        <pc:sldMkLst>
          <pc:docMk/>
          <pc:sldMk cId="2749465258" sldId="262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30104399" sldId="263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2597831127" sldId="264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553924292" sldId="265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3480355431" sldId="267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1744228808" sldId="268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3868900646" sldId="269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1065166605" sldId="270"/>
        </pc:sldMkLst>
      </pc:sldChg>
      <pc:sldChg chg="ord">
        <pc:chgData name="Fletcher, Leigh N. (Dr.)" userId="2d3c76cb-2cc8-433d-8631-2e149ff28413" providerId="ADAL" clId="{B3F60991-0603-5447-812E-8B7FC6E80BD0}" dt="2020-02-21T15:26:46.382" v="1321"/>
        <pc:sldMkLst>
          <pc:docMk/>
          <pc:sldMk cId="2668913040" sldId="271"/>
        </pc:sldMkLst>
      </pc:sldChg>
      <pc:sldChg chg="modSp">
        <pc:chgData name="Fletcher, Leigh N. (Dr.)" userId="2d3c76cb-2cc8-433d-8631-2e149ff28413" providerId="ADAL" clId="{B3F60991-0603-5447-812E-8B7FC6E80BD0}" dt="2020-02-21T15:28:32.245" v="1592" actId="20577"/>
        <pc:sldMkLst>
          <pc:docMk/>
          <pc:sldMk cId="2374164042" sldId="272"/>
        </pc:sldMkLst>
        <pc:spChg chg="mod">
          <ac:chgData name="Fletcher, Leigh N. (Dr.)" userId="2d3c76cb-2cc8-433d-8631-2e149ff28413" providerId="ADAL" clId="{B3F60991-0603-5447-812E-8B7FC6E80BD0}" dt="2020-02-21T15:28:32.245" v="1592" actId="20577"/>
          <ac:spMkLst>
            <pc:docMk/>
            <pc:sldMk cId="2374164042" sldId="272"/>
            <ac:spMk id="3" creationId="{1EEAC19D-BAC8-844D-A7A9-D1A150962FCF}"/>
          </ac:spMkLst>
        </pc:spChg>
      </pc:sldChg>
      <pc:sldChg chg="modSp">
        <pc:chgData name="Fletcher, Leigh N. (Dr.)" userId="2d3c76cb-2cc8-433d-8631-2e149ff28413" providerId="ADAL" clId="{B3F60991-0603-5447-812E-8B7FC6E80BD0}" dt="2020-02-21T15:40:57.571" v="2016" actId="20577"/>
        <pc:sldMkLst>
          <pc:docMk/>
          <pc:sldMk cId="475226427" sldId="277"/>
        </pc:sldMkLst>
        <pc:spChg chg="mod">
          <ac:chgData name="Fletcher, Leigh N. (Dr.)" userId="2d3c76cb-2cc8-433d-8631-2e149ff28413" providerId="ADAL" clId="{B3F60991-0603-5447-812E-8B7FC6E80BD0}" dt="2020-02-21T15:40:57.571" v="2016" actId="20577"/>
          <ac:spMkLst>
            <pc:docMk/>
            <pc:sldMk cId="475226427" sldId="277"/>
            <ac:spMk id="3" creationId="{722C1EA1-3709-1E4D-8065-D47274774CC2}"/>
          </ac:spMkLst>
        </pc:spChg>
      </pc:sldChg>
      <pc:sldChg chg="ord">
        <pc:chgData name="Fletcher, Leigh N. (Dr.)" userId="2d3c76cb-2cc8-433d-8631-2e149ff28413" providerId="ADAL" clId="{B3F60991-0603-5447-812E-8B7FC6E80BD0}" dt="2020-02-21T09:33:20.759" v="1034"/>
        <pc:sldMkLst>
          <pc:docMk/>
          <pc:sldMk cId="312604688" sldId="279"/>
        </pc:sldMkLst>
      </pc:sldChg>
      <pc:sldChg chg="modSp">
        <pc:chgData name="Fletcher, Leigh N. (Dr.)" userId="2d3c76cb-2cc8-433d-8631-2e149ff28413" providerId="ADAL" clId="{B3F60991-0603-5447-812E-8B7FC6E80BD0}" dt="2020-02-21T15:29:30.225" v="1693" actId="114"/>
        <pc:sldMkLst>
          <pc:docMk/>
          <pc:sldMk cId="261666207" sldId="280"/>
        </pc:sldMkLst>
        <pc:spChg chg="mod">
          <ac:chgData name="Fletcher, Leigh N. (Dr.)" userId="2d3c76cb-2cc8-433d-8631-2e149ff28413" providerId="ADAL" clId="{B3F60991-0603-5447-812E-8B7FC6E80BD0}" dt="2020-02-21T09:33:01.936" v="1033" actId="20577"/>
          <ac:spMkLst>
            <pc:docMk/>
            <pc:sldMk cId="261666207" sldId="280"/>
            <ac:spMk id="2" creationId="{3A70CC04-F7D7-7744-AF04-F855956F9566}"/>
          </ac:spMkLst>
        </pc:spChg>
        <pc:spChg chg="mod">
          <ac:chgData name="Fletcher, Leigh N. (Dr.)" userId="2d3c76cb-2cc8-433d-8631-2e149ff28413" providerId="ADAL" clId="{B3F60991-0603-5447-812E-8B7FC6E80BD0}" dt="2020-02-21T15:29:30.225" v="1693" actId="114"/>
          <ac:spMkLst>
            <pc:docMk/>
            <pc:sldMk cId="261666207" sldId="280"/>
            <ac:spMk id="3" creationId="{3C78C7D3-942B-A248-8314-D41F6C1FF3C8}"/>
          </ac:spMkLst>
        </pc:spChg>
      </pc:sldChg>
      <pc:sldChg chg="addSp modSp add">
        <pc:chgData name="Fletcher, Leigh N. (Dr.)" userId="2d3c76cb-2cc8-433d-8631-2e149ff28413" providerId="ADAL" clId="{B3F60991-0603-5447-812E-8B7FC6E80BD0}" dt="2020-02-21T14:46:21.309" v="1092" actId="1076"/>
        <pc:sldMkLst>
          <pc:docMk/>
          <pc:sldMk cId="665635330" sldId="282"/>
        </pc:sldMkLst>
        <pc:spChg chg="mod">
          <ac:chgData name="Fletcher, Leigh N. (Dr.)" userId="2d3c76cb-2cc8-433d-8631-2e149ff28413" providerId="ADAL" clId="{B3F60991-0603-5447-812E-8B7FC6E80BD0}" dt="2020-02-21T09:13:55.954" v="211" actId="20577"/>
          <ac:spMkLst>
            <pc:docMk/>
            <pc:sldMk cId="665635330" sldId="282"/>
            <ac:spMk id="2" creationId="{3299348F-B3FF-9844-BC62-EE14709B7ACC}"/>
          </ac:spMkLst>
        </pc:spChg>
        <pc:spChg chg="mod">
          <ac:chgData name="Fletcher, Leigh N. (Dr.)" userId="2d3c76cb-2cc8-433d-8631-2e149ff28413" providerId="ADAL" clId="{B3F60991-0603-5447-812E-8B7FC6E80BD0}" dt="2020-02-21T09:22:09.003" v="575" actId="14100"/>
          <ac:spMkLst>
            <pc:docMk/>
            <pc:sldMk cId="665635330" sldId="282"/>
            <ac:spMk id="3" creationId="{BB74DCA9-2B10-0742-9F11-1E45E3E64F77}"/>
          </ac:spMkLst>
        </pc:spChg>
        <pc:spChg chg="add mod">
          <ac:chgData name="Fletcher, Leigh N. (Dr.)" userId="2d3c76cb-2cc8-433d-8631-2e149ff28413" providerId="ADAL" clId="{B3F60991-0603-5447-812E-8B7FC6E80BD0}" dt="2020-02-21T14:45:53.408" v="1085" actId="1076"/>
          <ac:spMkLst>
            <pc:docMk/>
            <pc:sldMk cId="665635330" sldId="282"/>
            <ac:spMk id="7" creationId="{C0BB98D2-AC06-A444-8E64-E407EAFA9534}"/>
          </ac:spMkLst>
        </pc:spChg>
        <pc:spChg chg="add mod">
          <ac:chgData name="Fletcher, Leigh N. (Dr.)" userId="2d3c76cb-2cc8-433d-8631-2e149ff28413" providerId="ADAL" clId="{B3F60991-0603-5447-812E-8B7FC6E80BD0}" dt="2020-02-21T14:46:21.309" v="1092" actId="1076"/>
          <ac:spMkLst>
            <pc:docMk/>
            <pc:sldMk cId="665635330" sldId="282"/>
            <ac:spMk id="8" creationId="{1011CAF9-8D55-9647-A678-52A33DE5249C}"/>
          </ac:spMkLst>
        </pc:spChg>
        <pc:picChg chg="add mod">
          <ac:chgData name="Fletcher, Leigh N. (Dr.)" userId="2d3c76cb-2cc8-433d-8631-2e149ff28413" providerId="ADAL" clId="{B3F60991-0603-5447-812E-8B7FC6E80BD0}" dt="2020-02-21T09:21:51.722" v="568" actId="1076"/>
          <ac:picMkLst>
            <pc:docMk/>
            <pc:sldMk cId="665635330" sldId="282"/>
            <ac:picMk id="4" creationId="{57B4C526-02CB-7A4B-8AD6-25876E0A8FC4}"/>
          </ac:picMkLst>
        </pc:picChg>
        <pc:picChg chg="add mod">
          <ac:chgData name="Fletcher, Leigh N. (Dr.)" userId="2d3c76cb-2cc8-433d-8631-2e149ff28413" providerId="ADAL" clId="{B3F60991-0603-5447-812E-8B7FC6E80BD0}" dt="2020-02-21T14:46:18.090" v="1091" actId="1076"/>
          <ac:picMkLst>
            <pc:docMk/>
            <pc:sldMk cId="665635330" sldId="282"/>
            <ac:picMk id="5" creationId="{05DDA689-C81E-5F4B-AE44-E4D51320D5E6}"/>
          </ac:picMkLst>
        </pc:picChg>
        <pc:picChg chg="add mod">
          <ac:chgData name="Fletcher, Leigh N. (Dr.)" userId="2d3c76cb-2cc8-433d-8631-2e149ff28413" providerId="ADAL" clId="{B3F60991-0603-5447-812E-8B7FC6E80BD0}" dt="2020-02-21T09:22:06.151" v="574" actId="1037"/>
          <ac:picMkLst>
            <pc:docMk/>
            <pc:sldMk cId="665635330" sldId="282"/>
            <ac:picMk id="6" creationId="{99DD8BE2-2E59-CA4C-B093-38FC38BAF9A9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4:49:14.595" v="1133" actId="20577"/>
        <pc:sldMkLst>
          <pc:docMk/>
          <pc:sldMk cId="532566415" sldId="283"/>
        </pc:sldMkLst>
        <pc:spChg chg="mod">
          <ac:chgData name="Fletcher, Leigh N. (Dr.)" userId="2d3c76cb-2cc8-433d-8631-2e149ff28413" providerId="ADAL" clId="{B3F60991-0603-5447-812E-8B7FC6E80BD0}" dt="2020-02-21T14:44:56.049" v="1057" actId="14100"/>
          <ac:spMkLst>
            <pc:docMk/>
            <pc:sldMk cId="532566415" sldId="283"/>
            <ac:spMk id="2" creationId="{D4ACAB3D-5285-C942-9AD0-357F58D51100}"/>
          </ac:spMkLst>
        </pc:spChg>
        <pc:spChg chg="mod">
          <ac:chgData name="Fletcher, Leigh N. (Dr.)" userId="2d3c76cb-2cc8-433d-8631-2e149ff28413" providerId="ADAL" clId="{B3F60991-0603-5447-812E-8B7FC6E80BD0}" dt="2020-02-21T14:49:14.595" v="1133" actId="20577"/>
          <ac:spMkLst>
            <pc:docMk/>
            <pc:sldMk cId="532566415" sldId="283"/>
            <ac:spMk id="3" creationId="{518BAD03-B84D-8840-9F66-0A9FF478F027}"/>
          </ac:spMkLst>
        </pc:spChg>
        <pc:spChg chg="add mod">
          <ac:chgData name="Fletcher, Leigh N. (Dr.)" userId="2d3c76cb-2cc8-433d-8631-2e149ff28413" providerId="ADAL" clId="{B3F60991-0603-5447-812E-8B7FC6E80BD0}" dt="2020-02-21T14:45:30.615" v="1081" actId="1076"/>
          <ac:spMkLst>
            <pc:docMk/>
            <pc:sldMk cId="532566415" sldId="283"/>
            <ac:spMk id="7" creationId="{71A17645-A06B-E044-A5B7-3ECDC2ED524C}"/>
          </ac:spMkLst>
        </pc:spChg>
        <pc:spChg chg="add mod">
          <ac:chgData name="Fletcher, Leigh N. (Dr.)" userId="2d3c76cb-2cc8-433d-8631-2e149ff28413" providerId="ADAL" clId="{B3F60991-0603-5447-812E-8B7FC6E80BD0}" dt="2020-02-21T14:46:31.805" v="1094" actId="1076"/>
          <ac:spMkLst>
            <pc:docMk/>
            <pc:sldMk cId="532566415" sldId="283"/>
            <ac:spMk id="8" creationId="{6B4E52F5-4CBF-7543-B74A-6E88FB3E9BE1}"/>
          </ac:spMkLst>
        </pc:spChg>
        <pc:picChg chg="add mod">
          <ac:chgData name="Fletcher, Leigh N. (Dr.)" userId="2d3c76cb-2cc8-433d-8631-2e149ff28413" providerId="ADAL" clId="{B3F60991-0603-5447-812E-8B7FC6E80BD0}" dt="2020-02-21T14:44:56.049" v="1057" actId="14100"/>
          <ac:picMkLst>
            <pc:docMk/>
            <pc:sldMk cId="532566415" sldId="283"/>
            <ac:picMk id="4" creationId="{46216B8D-4C76-1847-8FC3-0014C185AA32}"/>
          </ac:picMkLst>
        </pc:picChg>
        <pc:picChg chg="add mod">
          <ac:chgData name="Fletcher, Leigh N. (Dr.)" userId="2d3c76cb-2cc8-433d-8631-2e149ff28413" providerId="ADAL" clId="{B3F60991-0603-5447-812E-8B7FC6E80BD0}" dt="2020-02-21T14:44:56.049" v="1057" actId="14100"/>
          <ac:picMkLst>
            <pc:docMk/>
            <pc:sldMk cId="532566415" sldId="283"/>
            <ac:picMk id="5" creationId="{B78B62FD-98B1-2746-AB20-1CA8D522DD9A}"/>
          </ac:picMkLst>
        </pc:picChg>
        <pc:picChg chg="add mod">
          <ac:chgData name="Fletcher, Leigh N. (Dr.)" userId="2d3c76cb-2cc8-433d-8631-2e149ff28413" providerId="ADAL" clId="{B3F60991-0603-5447-812E-8B7FC6E80BD0}" dt="2020-02-21T14:44:56.049" v="1057" actId="14100"/>
          <ac:picMkLst>
            <pc:docMk/>
            <pc:sldMk cId="532566415" sldId="283"/>
            <ac:picMk id="6" creationId="{0202A31D-2031-5544-9E77-9DA836AB50D3}"/>
          </ac:picMkLst>
        </pc:picChg>
      </pc:sldChg>
      <pc:sldChg chg="add del">
        <pc:chgData name="Fletcher, Leigh N. (Dr.)" userId="2d3c76cb-2cc8-433d-8631-2e149ff28413" providerId="ADAL" clId="{B3F60991-0603-5447-812E-8B7FC6E80BD0}" dt="2020-02-21T14:45:39.487" v="1083"/>
        <pc:sldMkLst>
          <pc:docMk/>
          <pc:sldMk cId="495033523" sldId="284"/>
        </pc:sldMkLst>
      </pc:sldChg>
      <pc:sldChg chg="addSp delSp modSp add">
        <pc:chgData name="Fletcher, Leigh N. (Dr.)" userId="2d3c76cb-2cc8-433d-8631-2e149ff28413" providerId="ADAL" clId="{B3F60991-0603-5447-812E-8B7FC6E80BD0}" dt="2020-02-21T15:39:53.895" v="1910" actId="1076"/>
        <pc:sldMkLst>
          <pc:docMk/>
          <pc:sldMk cId="2805646043" sldId="284"/>
        </pc:sldMkLst>
        <pc:spChg chg="mod">
          <ac:chgData name="Fletcher, Leigh N. (Dr.)" userId="2d3c76cb-2cc8-433d-8631-2e149ff28413" providerId="ADAL" clId="{B3F60991-0603-5447-812E-8B7FC6E80BD0}" dt="2020-02-21T14:48:45.187" v="1113" actId="20577"/>
          <ac:spMkLst>
            <pc:docMk/>
            <pc:sldMk cId="2805646043" sldId="284"/>
            <ac:spMk id="2" creationId="{7F13D0E9-904B-5649-B682-BA6D565E0C8F}"/>
          </ac:spMkLst>
        </pc:spChg>
        <pc:spChg chg="add mod">
          <ac:chgData name="Fletcher, Leigh N. (Dr.)" userId="2d3c76cb-2cc8-433d-8631-2e149ff28413" providerId="ADAL" clId="{B3F60991-0603-5447-812E-8B7FC6E80BD0}" dt="2020-02-21T15:17:59.522" v="1320" actId="20577"/>
          <ac:spMkLst>
            <pc:docMk/>
            <pc:sldMk cId="2805646043" sldId="284"/>
            <ac:spMk id="5" creationId="{90C42B6E-8B8F-D24F-BD9C-8DFF3D1A9072}"/>
          </ac:spMkLst>
        </pc:spChg>
        <pc:spChg chg="add del mod">
          <ac:chgData name="Fletcher, Leigh N. (Dr.)" userId="2d3c76cb-2cc8-433d-8631-2e149ff28413" providerId="ADAL" clId="{B3F60991-0603-5447-812E-8B7FC6E80BD0}" dt="2020-02-21T15:39:35.547" v="1876"/>
          <ac:spMkLst>
            <pc:docMk/>
            <pc:sldMk cId="2805646043" sldId="284"/>
            <ac:spMk id="6" creationId="{0904FFE5-7AC8-DF43-82AB-2214926D95BF}"/>
          </ac:spMkLst>
        </pc:spChg>
        <pc:spChg chg="add mod">
          <ac:chgData name="Fletcher, Leigh N. (Dr.)" userId="2d3c76cb-2cc8-433d-8631-2e149ff28413" providerId="ADAL" clId="{B3F60991-0603-5447-812E-8B7FC6E80BD0}" dt="2020-02-21T15:39:53.895" v="1910" actId="1076"/>
          <ac:spMkLst>
            <pc:docMk/>
            <pc:sldMk cId="2805646043" sldId="284"/>
            <ac:spMk id="7" creationId="{00034A13-83D5-8B43-8FAE-4467ACF165BE}"/>
          </ac:spMkLst>
        </pc:spChg>
        <pc:picChg chg="add mod">
          <ac:chgData name="Fletcher, Leigh N. (Dr.)" userId="2d3c76cb-2cc8-433d-8631-2e149ff28413" providerId="ADAL" clId="{B3F60991-0603-5447-812E-8B7FC6E80BD0}" dt="2020-02-21T14:48:39.956" v="1098" actId="1076"/>
          <ac:picMkLst>
            <pc:docMk/>
            <pc:sldMk cId="2805646043" sldId="284"/>
            <ac:picMk id="4" creationId="{A30A730B-DCC1-A04C-A5C8-C7375FADD3F3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39:58.510" v="1912" actId="1036"/>
        <pc:sldMkLst>
          <pc:docMk/>
          <pc:sldMk cId="1608156376" sldId="285"/>
        </pc:sldMkLst>
        <pc:spChg chg="mod">
          <ac:chgData name="Fletcher, Leigh N. (Dr.)" userId="2d3c76cb-2cc8-433d-8631-2e149ff28413" providerId="ADAL" clId="{B3F60991-0603-5447-812E-8B7FC6E80BD0}" dt="2020-02-21T15:07:48.332" v="1229" actId="20577"/>
          <ac:spMkLst>
            <pc:docMk/>
            <pc:sldMk cId="1608156376" sldId="285"/>
            <ac:spMk id="2" creationId="{FFA53AC7-36B0-274D-96FD-79282900C25E}"/>
          </ac:spMkLst>
        </pc:spChg>
        <pc:spChg chg="add mod">
          <ac:chgData name="Fletcher, Leigh N. (Dr.)" userId="2d3c76cb-2cc8-433d-8631-2e149ff28413" providerId="ADAL" clId="{B3F60991-0603-5447-812E-8B7FC6E80BD0}" dt="2020-02-21T15:17:55.776" v="1318" actId="20577"/>
          <ac:spMkLst>
            <pc:docMk/>
            <pc:sldMk cId="1608156376" sldId="285"/>
            <ac:spMk id="5" creationId="{99D71560-5F8F-E04F-8E0F-58A124DB9038}"/>
          </ac:spMkLst>
        </pc:spChg>
        <pc:spChg chg="add mod">
          <ac:chgData name="Fletcher, Leigh N. (Dr.)" userId="2d3c76cb-2cc8-433d-8631-2e149ff28413" providerId="ADAL" clId="{B3F60991-0603-5447-812E-8B7FC6E80BD0}" dt="2020-02-21T15:39:58.510" v="1912" actId="1036"/>
          <ac:spMkLst>
            <pc:docMk/>
            <pc:sldMk cId="1608156376" sldId="285"/>
            <ac:spMk id="6" creationId="{27FA808D-3872-894C-916A-0AD08A5EC9DD}"/>
          </ac:spMkLst>
        </pc:spChg>
        <pc:picChg chg="add mod">
          <ac:chgData name="Fletcher, Leigh N. (Dr.)" userId="2d3c76cb-2cc8-433d-8631-2e149ff28413" providerId="ADAL" clId="{B3F60991-0603-5447-812E-8B7FC6E80BD0}" dt="2020-02-21T15:07:41.818" v="1213" actId="1076"/>
          <ac:picMkLst>
            <pc:docMk/>
            <pc:sldMk cId="1608156376" sldId="285"/>
            <ac:picMk id="4" creationId="{099FD342-AD83-8048-8BB4-2FBE9B4A05D1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00.783" v="1913"/>
        <pc:sldMkLst>
          <pc:docMk/>
          <pc:sldMk cId="1534104740" sldId="286"/>
        </pc:sldMkLst>
        <pc:spChg chg="mod">
          <ac:chgData name="Fletcher, Leigh N. (Dr.)" userId="2d3c76cb-2cc8-433d-8631-2e149ff28413" providerId="ADAL" clId="{B3F60991-0603-5447-812E-8B7FC6E80BD0}" dt="2020-02-21T15:14:39.696" v="1256" actId="20577"/>
          <ac:spMkLst>
            <pc:docMk/>
            <pc:sldMk cId="1534104740" sldId="286"/>
            <ac:spMk id="2" creationId="{D98DE0C1-5D85-5D42-A9A8-8A0F4D100291}"/>
          </ac:spMkLst>
        </pc:spChg>
        <pc:spChg chg="add mod">
          <ac:chgData name="Fletcher, Leigh N. (Dr.)" userId="2d3c76cb-2cc8-433d-8631-2e149ff28413" providerId="ADAL" clId="{B3F60991-0603-5447-812E-8B7FC6E80BD0}" dt="2020-02-21T15:17:51.006" v="1316" actId="20577"/>
          <ac:spMkLst>
            <pc:docMk/>
            <pc:sldMk cId="1534104740" sldId="286"/>
            <ac:spMk id="5" creationId="{2A3C013E-FA22-2B42-A8A5-215F4E80DE32}"/>
          </ac:spMkLst>
        </pc:spChg>
        <pc:spChg chg="add">
          <ac:chgData name="Fletcher, Leigh N. (Dr.)" userId="2d3c76cb-2cc8-433d-8631-2e149ff28413" providerId="ADAL" clId="{B3F60991-0603-5447-812E-8B7FC6E80BD0}" dt="2020-02-21T15:40:00.783" v="1913"/>
          <ac:spMkLst>
            <pc:docMk/>
            <pc:sldMk cId="1534104740" sldId="286"/>
            <ac:spMk id="6" creationId="{60369EFB-0709-9B46-BCDE-ECE671266A9C}"/>
          </ac:spMkLst>
        </pc:spChg>
        <pc:picChg chg="add mod">
          <ac:chgData name="Fletcher, Leigh N. (Dr.)" userId="2d3c76cb-2cc8-433d-8631-2e149ff28413" providerId="ADAL" clId="{B3F60991-0603-5447-812E-8B7FC6E80BD0}" dt="2020-02-21T15:14:33.621" v="1236" actId="1076"/>
          <ac:picMkLst>
            <pc:docMk/>
            <pc:sldMk cId="1534104740" sldId="286"/>
            <ac:picMk id="4" creationId="{5FC055E2-9949-274F-86FB-933EEE0F99EA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03.371" v="1914"/>
        <pc:sldMkLst>
          <pc:docMk/>
          <pc:sldMk cId="3544983043" sldId="287"/>
        </pc:sldMkLst>
        <pc:spChg chg="mod">
          <ac:chgData name="Fletcher, Leigh N. (Dr.)" userId="2d3c76cb-2cc8-433d-8631-2e149ff28413" providerId="ADAL" clId="{B3F60991-0603-5447-812E-8B7FC6E80BD0}" dt="2020-02-21T15:17:32.161" v="1311" actId="20577"/>
          <ac:spMkLst>
            <pc:docMk/>
            <pc:sldMk cId="3544983043" sldId="287"/>
            <ac:spMk id="2" creationId="{81DC2BFD-C14B-AE4C-BCE3-B1F659806924}"/>
          </ac:spMkLst>
        </pc:spChg>
        <pc:spChg chg="add mod">
          <ac:chgData name="Fletcher, Leigh N. (Dr.)" userId="2d3c76cb-2cc8-433d-8631-2e149ff28413" providerId="ADAL" clId="{B3F60991-0603-5447-812E-8B7FC6E80BD0}" dt="2020-02-21T15:17:47.529" v="1314" actId="20577"/>
          <ac:spMkLst>
            <pc:docMk/>
            <pc:sldMk cId="3544983043" sldId="287"/>
            <ac:spMk id="5" creationId="{DE2DC5F1-D6EE-4148-84A9-BCE828665AFB}"/>
          </ac:spMkLst>
        </pc:spChg>
        <pc:spChg chg="add">
          <ac:chgData name="Fletcher, Leigh N. (Dr.)" userId="2d3c76cb-2cc8-433d-8631-2e149ff28413" providerId="ADAL" clId="{B3F60991-0603-5447-812E-8B7FC6E80BD0}" dt="2020-02-21T15:40:03.371" v="1914"/>
          <ac:spMkLst>
            <pc:docMk/>
            <pc:sldMk cId="3544983043" sldId="287"/>
            <ac:spMk id="6" creationId="{511BC2FB-FBFA-6A43-A134-4833E60CCD2C}"/>
          </ac:spMkLst>
        </pc:spChg>
        <pc:picChg chg="add mod">
          <ac:chgData name="Fletcher, Leigh N. (Dr.)" userId="2d3c76cb-2cc8-433d-8631-2e149ff28413" providerId="ADAL" clId="{B3F60991-0603-5447-812E-8B7FC6E80BD0}" dt="2020-02-21T15:17:23.971" v="1290" actId="1076"/>
          <ac:picMkLst>
            <pc:docMk/>
            <pc:sldMk cId="3544983043" sldId="287"/>
            <ac:picMk id="4" creationId="{7302CFCC-8B99-814A-96B9-74850C2156E0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07.715" v="1915"/>
        <pc:sldMkLst>
          <pc:docMk/>
          <pc:sldMk cId="2730205316" sldId="288"/>
        </pc:sldMkLst>
        <pc:spChg chg="mod">
          <ac:chgData name="Fletcher, Leigh N. (Dr.)" userId="2d3c76cb-2cc8-433d-8631-2e149ff28413" providerId="ADAL" clId="{B3F60991-0603-5447-812E-8B7FC6E80BD0}" dt="2020-02-21T15:32:30.805" v="1715" actId="20577"/>
          <ac:spMkLst>
            <pc:docMk/>
            <pc:sldMk cId="2730205316" sldId="288"/>
            <ac:spMk id="2" creationId="{97447201-98C9-3C4F-949A-FDE75A2ED97F}"/>
          </ac:spMkLst>
        </pc:spChg>
        <pc:spChg chg="add mod">
          <ac:chgData name="Fletcher, Leigh N. (Dr.)" userId="2d3c76cb-2cc8-433d-8631-2e149ff28413" providerId="ADAL" clId="{B3F60991-0603-5447-812E-8B7FC6E80BD0}" dt="2020-02-21T15:32:45.453" v="1729" actId="1076"/>
          <ac:spMkLst>
            <pc:docMk/>
            <pc:sldMk cId="2730205316" sldId="288"/>
            <ac:spMk id="5" creationId="{2E9A1EFF-434F-D042-B5E0-98D82F46C5B6}"/>
          </ac:spMkLst>
        </pc:spChg>
        <pc:spChg chg="add">
          <ac:chgData name="Fletcher, Leigh N. (Dr.)" userId="2d3c76cb-2cc8-433d-8631-2e149ff28413" providerId="ADAL" clId="{B3F60991-0603-5447-812E-8B7FC6E80BD0}" dt="2020-02-21T15:40:07.715" v="1915"/>
          <ac:spMkLst>
            <pc:docMk/>
            <pc:sldMk cId="2730205316" sldId="288"/>
            <ac:spMk id="6" creationId="{B313B8DF-3B1E-7642-8461-0802995ADD33}"/>
          </ac:spMkLst>
        </pc:spChg>
        <pc:picChg chg="add mod">
          <ac:chgData name="Fletcher, Leigh N. (Dr.)" userId="2d3c76cb-2cc8-433d-8631-2e149ff28413" providerId="ADAL" clId="{B3F60991-0603-5447-812E-8B7FC6E80BD0}" dt="2020-02-21T15:33:52.651" v="1738" actId="14100"/>
          <ac:picMkLst>
            <pc:docMk/>
            <pc:sldMk cId="2730205316" sldId="288"/>
            <ac:picMk id="4" creationId="{8C6D6321-53F3-A549-8680-68CF561996F3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09.481" v="1916"/>
        <pc:sldMkLst>
          <pc:docMk/>
          <pc:sldMk cId="1153126567" sldId="289"/>
        </pc:sldMkLst>
        <pc:spChg chg="mod">
          <ac:chgData name="Fletcher, Leigh N. (Dr.)" userId="2d3c76cb-2cc8-433d-8631-2e149ff28413" providerId="ADAL" clId="{B3F60991-0603-5447-812E-8B7FC6E80BD0}" dt="2020-02-21T15:33:57.589" v="1752" actId="20577"/>
          <ac:spMkLst>
            <pc:docMk/>
            <pc:sldMk cId="1153126567" sldId="289"/>
            <ac:spMk id="2" creationId="{FCD01547-5614-204E-91F4-0F484BD180D1}"/>
          </ac:spMkLst>
        </pc:spChg>
        <pc:spChg chg="add">
          <ac:chgData name="Fletcher, Leigh N. (Dr.)" userId="2d3c76cb-2cc8-433d-8631-2e149ff28413" providerId="ADAL" clId="{B3F60991-0603-5447-812E-8B7FC6E80BD0}" dt="2020-02-21T15:34:03.475" v="1753"/>
          <ac:spMkLst>
            <pc:docMk/>
            <pc:sldMk cId="1153126567" sldId="289"/>
            <ac:spMk id="5" creationId="{CFEA6588-CCF4-B345-9762-4DF1BC9E7B65}"/>
          </ac:spMkLst>
        </pc:spChg>
        <pc:spChg chg="add">
          <ac:chgData name="Fletcher, Leigh N. (Dr.)" userId="2d3c76cb-2cc8-433d-8631-2e149ff28413" providerId="ADAL" clId="{B3F60991-0603-5447-812E-8B7FC6E80BD0}" dt="2020-02-21T15:40:09.481" v="1916"/>
          <ac:spMkLst>
            <pc:docMk/>
            <pc:sldMk cId="1153126567" sldId="289"/>
            <ac:spMk id="6" creationId="{D8467FC0-6F7F-2F46-829C-ECEB6B0A2C5E}"/>
          </ac:spMkLst>
        </pc:spChg>
        <pc:picChg chg="add mod">
          <ac:chgData name="Fletcher, Leigh N. (Dr.)" userId="2d3c76cb-2cc8-433d-8631-2e149ff28413" providerId="ADAL" clId="{B3F60991-0603-5447-812E-8B7FC6E80BD0}" dt="2020-02-21T15:33:48.185" v="1737" actId="14100"/>
          <ac:picMkLst>
            <pc:docMk/>
            <pc:sldMk cId="1153126567" sldId="289"/>
            <ac:picMk id="4" creationId="{E599009D-8822-4E43-8885-47895C7E6B18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11.107" v="1917"/>
        <pc:sldMkLst>
          <pc:docMk/>
          <pc:sldMk cId="887092731" sldId="290"/>
        </pc:sldMkLst>
        <pc:spChg chg="mod">
          <ac:chgData name="Fletcher, Leigh N. (Dr.)" userId="2d3c76cb-2cc8-433d-8631-2e149ff28413" providerId="ADAL" clId="{B3F60991-0603-5447-812E-8B7FC6E80BD0}" dt="2020-02-21T15:34:23.611" v="1771" actId="20577"/>
          <ac:spMkLst>
            <pc:docMk/>
            <pc:sldMk cId="887092731" sldId="290"/>
            <ac:spMk id="2" creationId="{4B459C4D-1DBF-5E47-93F6-E92178CD1787}"/>
          </ac:spMkLst>
        </pc:spChg>
        <pc:spChg chg="add">
          <ac:chgData name="Fletcher, Leigh N. (Dr.)" userId="2d3c76cb-2cc8-433d-8631-2e149ff28413" providerId="ADAL" clId="{B3F60991-0603-5447-812E-8B7FC6E80BD0}" dt="2020-02-21T15:35:11.831" v="1790"/>
          <ac:spMkLst>
            <pc:docMk/>
            <pc:sldMk cId="887092731" sldId="290"/>
            <ac:spMk id="5" creationId="{E23C8C5A-717D-3241-AFC8-DA6242808239}"/>
          </ac:spMkLst>
        </pc:spChg>
        <pc:spChg chg="add">
          <ac:chgData name="Fletcher, Leigh N. (Dr.)" userId="2d3c76cb-2cc8-433d-8631-2e149ff28413" providerId="ADAL" clId="{B3F60991-0603-5447-812E-8B7FC6E80BD0}" dt="2020-02-21T15:40:11.107" v="1917"/>
          <ac:spMkLst>
            <pc:docMk/>
            <pc:sldMk cId="887092731" sldId="290"/>
            <ac:spMk id="6" creationId="{8FBD5A9C-C76B-F547-A26A-6BCDAE96FB48}"/>
          </ac:spMkLst>
        </pc:spChg>
        <pc:picChg chg="add mod">
          <ac:chgData name="Fletcher, Leigh N. (Dr.)" userId="2d3c76cb-2cc8-433d-8631-2e149ff28413" providerId="ADAL" clId="{B3F60991-0603-5447-812E-8B7FC6E80BD0}" dt="2020-02-21T15:35:07.330" v="1789" actId="14100"/>
          <ac:picMkLst>
            <pc:docMk/>
            <pc:sldMk cId="887092731" sldId="290"/>
            <ac:picMk id="4" creationId="{8EBC2EB8-3237-D64A-B7DE-A379D99B70BE}"/>
          </ac:picMkLst>
        </pc:picChg>
      </pc:sldChg>
      <pc:sldChg chg="addSp modSp add">
        <pc:chgData name="Fletcher, Leigh N. (Dr.)" userId="2d3c76cb-2cc8-433d-8631-2e149ff28413" providerId="ADAL" clId="{B3F60991-0603-5447-812E-8B7FC6E80BD0}" dt="2020-02-21T15:40:12.741" v="1918"/>
        <pc:sldMkLst>
          <pc:docMk/>
          <pc:sldMk cId="4203793220" sldId="291"/>
        </pc:sldMkLst>
        <pc:spChg chg="mod">
          <ac:chgData name="Fletcher, Leigh N. (Dr.)" userId="2d3c76cb-2cc8-433d-8631-2e149ff28413" providerId="ADAL" clId="{B3F60991-0603-5447-812E-8B7FC6E80BD0}" dt="2020-02-21T15:34:29.214" v="1786" actId="20577"/>
          <ac:spMkLst>
            <pc:docMk/>
            <pc:sldMk cId="4203793220" sldId="291"/>
            <ac:spMk id="2" creationId="{71880B0D-3559-3648-B6FE-9A241F3FC76D}"/>
          </ac:spMkLst>
        </pc:spChg>
        <pc:spChg chg="add mod">
          <ac:chgData name="Fletcher, Leigh N. (Dr.)" userId="2d3c76cb-2cc8-433d-8631-2e149ff28413" providerId="ADAL" clId="{B3F60991-0603-5447-812E-8B7FC6E80BD0}" dt="2020-02-21T15:35:50.678" v="1795" actId="1076"/>
          <ac:spMkLst>
            <pc:docMk/>
            <pc:sldMk cId="4203793220" sldId="291"/>
            <ac:spMk id="5" creationId="{A0DE9135-A934-DF40-9381-B76A3928A123}"/>
          </ac:spMkLst>
        </pc:spChg>
        <pc:spChg chg="add">
          <ac:chgData name="Fletcher, Leigh N. (Dr.)" userId="2d3c76cb-2cc8-433d-8631-2e149ff28413" providerId="ADAL" clId="{B3F60991-0603-5447-812E-8B7FC6E80BD0}" dt="2020-02-21T15:40:12.741" v="1918"/>
          <ac:spMkLst>
            <pc:docMk/>
            <pc:sldMk cId="4203793220" sldId="291"/>
            <ac:spMk id="6" creationId="{94963230-FCF9-5E45-BE55-3A23617806F1}"/>
          </ac:spMkLst>
        </pc:spChg>
        <pc:picChg chg="add mod">
          <ac:chgData name="Fletcher, Leigh N. (Dr.)" userId="2d3c76cb-2cc8-433d-8631-2e149ff28413" providerId="ADAL" clId="{B3F60991-0603-5447-812E-8B7FC6E80BD0}" dt="2020-02-21T15:35:43.420" v="1793" actId="14100"/>
          <ac:picMkLst>
            <pc:docMk/>
            <pc:sldMk cId="4203793220" sldId="291"/>
            <ac:picMk id="4" creationId="{0BCAB53F-2D5A-7842-9ABB-9ECE5F3F7521}"/>
          </ac:picMkLst>
        </pc:picChg>
      </pc:sldChg>
      <pc:sldChg chg="add del">
        <pc:chgData name="Fletcher, Leigh N. (Dr.)" userId="2d3c76cb-2cc8-433d-8631-2e149ff28413" providerId="ADAL" clId="{B3F60991-0603-5447-812E-8B7FC6E80BD0}" dt="2020-02-21T15:40:17.871" v="1919" actId="2696"/>
        <pc:sldMkLst>
          <pc:docMk/>
          <pc:sldMk cId="904552726" sldId="292"/>
        </pc:sldMkLst>
      </pc:sldChg>
    </pc:docChg>
  </pc:docChgLst>
</pc:chgInfo>
</file>

<file path=ppt/media/image1.tiff>
</file>

<file path=ppt/media/image10.png>
</file>

<file path=ppt/media/image11.tiff>
</file>

<file path=ppt/media/image12.png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3.tiff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tiff>
</file>

<file path=ppt/media/image35.png>
</file>

<file path=ppt/media/image36.png>
</file>

<file path=ppt/media/image37.png>
</file>

<file path=ppt/media/image38.png>
</file>

<file path=ppt/media/image39.png>
</file>

<file path=ppt/media/image4.tiff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5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6E8006-77B6-E54A-956A-86125E5D00F1}" type="datetimeFigureOut">
              <a:rPr lang="en-US" smtClean="0"/>
              <a:t>2/20/20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635643-7902-824A-8ABC-96FA1CB0D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096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B635643-7902-824A-8ABC-96FA1CB0D7C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297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GB"/>
              <a:t>Leigh N. Fletcher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293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2124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4724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  <a:cs typeface="Calibri" panose="020F0502020204030204" pitchFamily="34" charset="0"/>
              </a:defRPr>
            </a:lvl1pPr>
          </a:lstStyle>
          <a:p>
            <a:r>
              <a:rPr lang="en-GB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0" y="479822"/>
            <a:ext cx="9144000" cy="0"/>
          </a:xfrm>
          <a:prstGeom prst="line">
            <a:avLst/>
          </a:prstGeom>
          <a:ln>
            <a:solidFill>
              <a:srgbClr val="4F81B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 userDrawn="1"/>
        </p:nvCxnSpPr>
        <p:spPr>
          <a:xfrm>
            <a:off x="11047" y="4824141"/>
            <a:ext cx="9144000" cy="0"/>
          </a:xfrm>
          <a:prstGeom prst="line">
            <a:avLst/>
          </a:prstGeom>
          <a:ln>
            <a:solidFill>
              <a:srgbClr val="C0504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 userDrawn="1"/>
        </p:nvCxnSpPr>
        <p:spPr>
          <a:xfrm>
            <a:off x="20120" y="475052"/>
            <a:ext cx="9144000" cy="0"/>
          </a:xfrm>
          <a:prstGeom prst="line">
            <a:avLst/>
          </a:prstGeom>
          <a:ln>
            <a:solidFill>
              <a:srgbClr val="C0504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337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37497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7172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6790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6574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660157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3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3" y="1076327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559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4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B78C707-F883-4141-96C8-D07723ADAC8A}" type="datetimeFigureOut">
              <a:rPr lang="en-US" smtClean="0"/>
              <a:pPr/>
              <a:t>2/20/20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F5EBD82-1027-FC42-8CA5-04F6B4AFB6E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0677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574BA6-CA64-424D-95AC-BE29CAD66BE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1440" y="4832815"/>
            <a:ext cx="1120775" cy="306201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-57150"/>
            <a:ext cx="9144000" cy="5369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Rectangle 5"/>
          <p:cNvSpPr txBox="1">
            <a:spLocks noChangeArrowheads="1"/>
          </p:cNvSpPr>
          <p:nvPr userDrawn="1"/>
        </p:nvSpPr>
        <p:spPr bwMode="auto">
          <a:xfrm>
            <a:off x="0" y="4800600"/>
            <a:ext cx="9143999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>
              <a:defRPr sz="1200" b="1">
                <a:latin typeface="+mj-lt"/>
              </a:defRPr>
            </a:lvl1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Myriad Pro" panose="020B0503030403020204" pitchFamily="34" charset="0"/>
                <a:ea typeface="+mn-ea"/>
                <a:cs typeface="+mn-cs"/>
              </a:rPr>
              <a:t>SPICA Observations of Giant Planets</a:t>
            </a:r>
          </a:p>
        </p:txBody>
      </p:sp>
      <p:sp>
        <p:nvSpPr>
          <p:cNvPr id="8" name="Rectangle 6"/>
          <p:cNvSpPr txBox="1">
            <a:spLocks noChangeArrowheads="1"/>
          </p:cNvSpPr>
          <p:nvPr userDrawn="1"/>
        </p:nvSpPr>
        <p:spPr bwMode="auto">
          <a:xfrm>
            <a:off x="8649929" y="4800600"/>
            <a:ext cx="494071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pPr marL="0" marR="0" lvl="0" indent="0" algn="ct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5023159-C7A9-6F4C-A31A-51D642100827}" type="slidenum">
              <a:rPr kumimoji="0" lang="en-US" sz="105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r>
              <a:rPr kumimoji="0" 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/28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DF9415F-A399-484F-9E4B-7B8E583F8D46}"/>
              </a:ext>
            </a:extLst>
          </p:cNvPr>
          <p:cNvCxnSpPr/>
          <p:nvPr userDrawn="1"/>
        </p:nvCxnSpPr>
        <p:spPr>
          <a:xfrm>
            <a:off x="11047" y="4824141"/>
            <a:ext cx="9144000" cy="0"/>
          </a:xfrm>
          <a:prstGeom prst="line">
            <a:avLst/>
          </a:prstGeom>
          <a:ln>
            <a:solidFill>
              <a:srgbClr val="C0504D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655484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xStyles>
    <p:titleStyle>
      <a:lvl1pPr algn="l" defTabSz="342900" rtl="0" eaLnBrk="1" latinLnBrk="0" hangingPunct="1"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American Typewriter"/>
        </a:defRPr>
      </a:lvl1pPr>
    </p:titleStyle>
    <p:bodyStyle>
      <a:lvl1pPr marL="257175" indent="-257175" algn="l" defTabSz="3429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ct val="20000"/>
        </a:spcBef>
        <a:buFont typeface="Arial"/>
        <a:buChar char="–"/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ct val="200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ct val="20000"/>
        </a:spcBef>
        <a:buFont typeface="Arial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ct val="20000"/>
        </a:spcBef>
        <a:buFont typeface="Arial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ct val="20000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jpeg"/><Relationship Id="rId7" Type="http://schemas.openxmlformats.org/officeDocument/2006/relationships/image" Target="../media/image7.tif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emf"/><Relationship Id="rId5" Type="http://schemas.openxmlformats.org/officeDocument/2006/relationships/image" Target="../media/image5.tiff"/><Relationship Id="rId10" Type="http://schemas.openxmlformats.org/officeDocument/2006/relationships/image" Target="../media/image10.png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ighfletcher/SPICA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psg.gsfc.nasa.gov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6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490" y="641427"/>
            <a:ext cx="5496485" cy="399247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542552" y="20567"/>
            <a:ext cx="4572000" cy="4723475"/>
          </a:xfrm>
          <a:prstGeom prst="rect">
            <a:avLst/>
          </a:prstGeom>
        </p:spPr>
      </p:pic>
      <p:sp>
        <p:nvSpPr>
          <p:cNvPr id="4" name="Title 16"/>
          <p:cNvSpPr txBox="1">
            <a:spLocks/>
          </p:cNvSpPr>
          <p:nvPr/>
        </p:nvSpPr>
        <p:spPr>
          <a:xfrm>
            <a:off x="246646" y="165449"/>
            <a:ext cx="7227778" cy="1337530"/>
          </a:xfrm>
          <a:prstGeom prst="rect">
            <a:avLst/>
          </a:prstGeom>
          <a:solidFill>
            <a:schemeClr val="tx1">
              <a:lumMod val="85000"/>
              <a:alpha val="60000"/>
            </a:schemeClr>
          </a:solidFill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68580" tIns="34290" rIns="68580" bIns="3429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600" b="1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SPICA Planetary Atmospheres</a:t>
            </a:r>
          </a:p>
          <a:p>
            <a:pPr algn="l"/>
            <a:r>
              <a:rPr lang="en-US" sz="2400" dirty="0">
                <a:solidFill>
                  <a:schemeClr val="bg1"/>
                </a:solidFill>
                <a:latin typeface="American Typewriter" charset="0"/>
                <a:ea typeface="American Typewriter" charset="0"/>
                <a:cs typeface="American Typewriter" charset="0"/>
              </a:rPr>
              <a:t>Giant Planets and Titan</a:t>
            </a:r>
            <a:endParaRPr lang="en-US" sz="1600" dirty="0">
              <a:solidFill>
                <a:schemeClr val="bg1"/>
              </a:solidFill>
              <a:latin typeface="American Typewriter" charset="0"/>
              <a:ea typeface="American Typewriter" charset="0"/>
              <a:cs typeface="American Typewriter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144333" y="4803281"/>
            <a:ext cx="6858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518942" y="4798242"/>
            <a:ext cx="1483391" cy="33909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2540383" y="4867633"/>
            <a:ext cx="3807488" cy="2011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TextBox 8"/>
          <p:cNvSpPr txBox="1"/>
          <p:nvPr/>
        </p:nvSpPr>
        <p:spPr>
          <a:xfrm>
            <a:off x="3616508" y="4827890"/>
            <a:ext cx="1893467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50" b="1" dirty="0"/>
              <a:t>DPS48/EPSC11 #501.08 </a:t>
            </a:r>
          </a:p>
        </p:txBody>
      </p:sp>
      <p:sp>
        <p:nvSpPr>
          <p:cNvPr id="22" name="Rectangle 21"/>
          <p:cNvSpPr/>
          <p:nvPr/>
        </p:nvSpPr>
        <p:spPr>
          <a:xfrm>
            <a:off x="0" y="4534930"/>
            <a:ext cx="9144000" cy="60857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cxnSp>
        <p:nvCxnSpPr>
          <p:cNvPr id="23" name="Straight Connector 22"/>
          <p:cNvCxnSpPr/>
          <p:nvPr/>
        </p:nvCxnSpPr>
        <p:spPr>
          <a:xfrm>
            <a:off x="0" y="4534930"/>
            <a:ext cx="91440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896139" y="4602140"/>
            <a:ext cx="2182319" cy="498864"/>
          </a:xfrm>
          <a:prstGeom prst="rect">
            <a:avLst/>
          </a:prstGeom>
        </p:spPr>
      </p:pic>
      <p:pic>
        <p:nvPicPr>
          <p:cNvPr id="25" name="Picture 24"/>
          <p:cNvPicPr/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050" y="4574069"/>
            <a:ext cx="2076540" cy="555006"/>
          </a:xfrm>
          <a:prstGeom prst="rect">
            <a:avLst/>
          </a:prstGeom>
          <a:solidFill>
            <a:schemeClr val="tx1"/>
          </a:solidFill>
          <a:ln w="34925">
            <a:noFill/>
          </a:ln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22657" y="4555526"/>
            <a:ext cx="1650762" cy="58787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57781" y="4558762"/>
            <a:ext cx="1764876" cy="556025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8C06645-418C-BE46-9AD5-026A1099C63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85979" y="4587268"/>
            <a:ext cx="1778000" cy="4826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DF6BCD8-DC62-5C4C-8753-3685E062FB7F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097225" y="2636005"/>
            <a:ext cx="1594982" cy="1594982"/>
          </a:xfrm>
          <a:prstGeom prst="ellipse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2C939F-715A-CA46-B55F-A7C53B7DCCEF}"/>
              </a:ext>
            </a:extLst>
          </p:cNvPr>
          <p:cNvSpPr txBox="1"/>
          <p:nvPr/>
        </p:nvSpPr>
        <p:spPr>
          <a:xfrm>
            <a:off x="0" y="3611255"/>
            <a:ext cx="4859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Leigh Fletcher, </a:t>
            </a:r>
            <a:r>
              <a:rPr lang="en-US" dirty="0" err="1"/>
              <a:t>Conor</a:t>
            </a:r>
            <a:r>
              <a:rPr lang="en-US" dirty="0"/>
              <a:t> Nixon, Davide Grassi, Glenn Orton, Hideo Sagawa, Emmanuel </a:t>
            </a:r>
            <a:r>
              <a:rPr lang="en-US" dirty="0" err="1"/>
              <a:t>Lellouch</a:t>
            </a:r>
            <a:r>
              <a:rPr lang="en-US" dirty="0"/>
              <a:t>, Matt Griffin</a:t>
            </a:r>
          </a:p>
        </p:txBody>
      </p:sp>
    </p:spTree>
    <p:extLst>
      <p:ext uri="{BB962C8B-B14F-4D97-AF65-F5344CB8AC3E}">
        <p14:creationId xmlns:p14="http://schemas.microsoft.com/office/powerpoint/2010/main" val="4142830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ACAB3D-5285-C942-9AD0-357F58D51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57150"/>
            <a:ext cx="9200790" cy="507878"/>
          </a:xfrm>
        </p:spPr>
        <p:txBody>
          <a:bodyPr/>
          <a:lstStyle/>
          <a:p>
            <a:r>
              <a:rPr lang="en-US" dirty="0"/>
              <a:t>Giant Planet Overview Spectra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BAD03-B84D-8840-9F66-0A9FF478F0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199" y="3450265"/>
            <a:ext cx="8280711" cy="1267115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NEMESIS forward models at 2.5 cm-1 spectral resolution.</a:t>
            </a:r>
          </a:p>
          <a:p>
            <a:r>
              <a:rPr lang="en-US" dirty="0"/>
              <a:t>Jupiter (black), Saturn (red), Uranus (green), Neptune (blue).</a:t>
            </a:r>
          </a:p>
          <a:p>
            <a:r>
              <a:rPr lang="en-US" dirty="0"/>
              <a:t>Missing higher-order hydrocarbon features.</a:t>
            </a:r>
          </a:p>
          <a:p>
            <a:r>
              <a:rPr lang="en-US" dirty="0"/>
              <a:t>Demonstrate locations of key features and extensions to 7 µm.</a:t>
            </a:r>
          </a:p>
          <a:p>
            <a:r>
              <a:rPr lang="en-US" dirty="0"/>
              <a:t>Calculated for 45</a:t>
            </a:r>
            <a:r>
              <a:rPr lang="en-US" baseline="30000" dirty="0"/>
              <a:t>o</a:t>
            </a:r>
            <a:r>
              <a:rPr lang="en-US" dirty="0"/>
              <a:t> emission angle viewing, single path (i.e., no disc integration).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8B62FD-98B1-2746-AB20-1CA8D522DD9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395" y="549724"/>
            <a:ext cx="4529615" cy="278861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202A31D-2031-5544-9E77-9DA836AB50D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30073" y="551994"/>
            <a:ext cx="4451024" cy="278521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6216B8D-4C76-1847-8FC3-0014C185AA3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4434" y="78376"/>
            <a:ext cx="743842" cy="15161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1A17645-A06B-E044-A5B7-3ECDC2ED524C}"/>
              </a:ext>
            </a:extLst>
          </p:cNvPr>
          <p:cNvSpPr txBox="1"/>
          <p:nvPr/>
        </p:nvSpPr>
        <p:spPr>
          <a:xfrm>
            <a:off x="7315201" y="1957227"/>
            <a:ext cx="678094" cy="12311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[</a:t>
            </a:r>
            <a:r>
              <a:rPr lang="en-US" sz="800" dirty="0" err="1">
                <a:solidFill>
                  <a:schemeClr val="bg1"/>
                </a:solidFill>
              </a:rPr>
              <a:t>Jy</a:t>
            </a:r>
            <a:r>
              <a:rPr lang="en-US" sz="800" dirty="0">
                <a:solidFill>
                  <a:schemeClr val="bg1"/>
                </a:solidFill>
              </a:rPr>
              <a:t>/arcsec</a:t>
            </a:r>
            <a:r>
              <a:rPr lang="en-US" sz="800" baseline="30000" dirty="0">
                <a:solidFill>
                  <a:schemeClr val="bg1"/>
                </a:solidFill>
              </a:rPr>
              <a:t>2</a:t>
            </a:r>
            <a:r>
              <a:rPr lang="en-US" sz="800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4E52F5-4CBF-7543-B74A-6E88FB3E9BE1}"/>
              </a:ext>
            </a:extLst>
          </p:cNvPr>
          <p:cNvSpPr txBox="1"/>
          <p:nvPr/>
        </p:nvSpPr>
        <p:spPr>
          <a:xfrm rot="16200000">
            <a:off x="4415324" y="2016347"/>
            <a:ext cx="529208" cy="12311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[</a:t>
            </a:r>
            <a:r>
              <a:rPr lang="en-US" sz="800" dirty="0" err="1">
                <a:solidFill>
                  <a:schemeClr val="bg1"/>
                </a:solidFill>
              </a:rPr>
              <a:t>Jy</a:t>
            </a:r>
            <a:r>
              <a:rPr lang="en-US" sz="800" dirty="0">
                <a:solidFill>
                  <a:schemeClr val="bg1"/>
                </a:solidFill>
              </a:rPr>
              <a:t>/arcsec</a:t>
            </a:r>
            <a:r>
              <a:rPr lang="en-US" sz="800" baseline="30000" dirty="0">
                <a:solidFill>
                  <a:schemeClr val="bg1"/>
                </a:solidFill>
              </a:rPr>
              <a:t>2</a:t>
            </a:r>
            <a:r>
              <a:rPr lang="en-US" sz="800" dirty="0">
                <a:solidFill>
                  <a:schemeClr val="bg1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53256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13D0E9-904B-5649-B682-BA6D565E0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Jupiter SMI/HRS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9C26-758A-8742-A2D7-091C0671FA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30A730B-DCC1-A04C-A5C8-C7375FADD3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4393" y="518843"/>
            <a:ext cx="8531107" cy="42575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C42B6E-8B8F-D24F-BD9C-8DFF3D1A9072}"/>
              </a:ext>
            </a:extLst>
          </p:cNvPr>
          <p:cNvSpPr txBox="1"/>
          <p:nvPr/>
        </p:nvSpPr>
        <p:spPr>
          <a:xfrm>
            <a:off x="5265505" y="760288"/>
            <a:ext cx="1633781" cy="55399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R=33,000</a:t>
            </a:r>
          </a:p>
          <a:p>
            <a:r>
              <a:rPr lang="en-US" sz="1000" dirty="0"/>
              <a:t>Line-by-line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034A13-83D5-8B43-8FAE-4467ACF165BE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805646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53AC7-36B0-274D-96FD-79282900C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Saturn SMI/HRS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FE62CD-14F1-3446-A992-C89E7E78A4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9FD342-AD83-8048-8BB4-2FBE9B4A05D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0603" y="493159"/>
            <a:ext cx="8548248" cy="43048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9D71560-5F8F-E04F-8E0F-58A124DB9038}"/>
              </a:ext>
            </a:extLst>
          </p:cNvPr>
          <p:cNvSpPr txBox="1"/>
          <p:nvPr/>
        </p:nvSpPr>
        <p:spPr>
          <a:xfrm>
            <a:off x="5224409" y="734603"/>
            <a:ext cx="1633781" cy="553998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R=33,000</a:t>
            </a:r>
          </a:p>
          <a:p>
            <a:r>
              <a:rPr lang="en-US" sz="1000" dirty="0"/>
              <a:t>Line-by-line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7FA808D-3872-894C-916A-0AD08A5EC9DD}"/>
              </a:ext>
            </a:extLst>
          </p:cNvPr>
          <p:cNvSpPr txBox="1"/>
          <p:nvPr/>
        </p:nvSpPr>
        <p:spPr>
          <a:xfrm>
            <a:off x="5404207" y="87330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608156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DE0C1-5D85-5D42-A9A8-8A0F4D100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Uranus SMI/HRS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FE3FB-8B90-6645-A7CF-4D0CD345F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FC055E2-9949-274F-86FB-933EEE0F99E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20894" y="484167"/>
            <a:ext cx="8645703" cy="43323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3C013E-FA22-2B42-A8A5-215F4E80DE32}"/>
              </a:ext>
            </a:extLst>
          </p:cNvPr>
          <p:cNvSpPr txBox="1"/>
          <p:nvPr/>
        </p:nvSpPr>
        <p:spPr>
          <a:xfrm>
            <a:off x="945222" y="729466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R=33,000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369EFB-0709-9B46-BCDE-ECE671266A9C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34104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C2BFD-C14B-AE4C-BCE3-B1F659806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Neptune SMI/HRS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6BD0B1-8B66-804A-875E-FD05BD2B7A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02CFCC-8B99-814A-96B9-74850C2156E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92813" y="497139"/>
            <a:ext cx="8625155" cy="431640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2DC5F1-D6EE-4148-84A9-BCE828665AFB}"/>
              </a:ext>
            </a:extLst>
          </p:cNvPr>
          <p:cNvSpPr txBox="1"/>
          <p:nvPr/>
        </p:nvSpPr>
        <p:spPr>
          <a:xfrm>
            <a:off x="945222" y="729466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R=33,000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1BC2FB-FBFA-6A43-A134-4833E60CCD2C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544983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5CAC7-96D3-D745-AC34-5B997C5E2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Titan SMI/HRS – 600-700 cm-1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F184CE-2E01-8B41-9080-0E6F7C59D4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97BBB4-D52C-C04B-B633-CC2659378FF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915201" y="333309"/>
            <a:ext cx="3455702" cy="448491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477823D-E1DE-4D47-9DD7-8E88323FD19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198"/>
          <a:stretch/>
        </p:blipFill>
        <p:spPr>
          <a:xfrm rot="16200000">
            <a:off x="4991576" y="564493"/>
            <a:ext cx="3445470" cy="4005939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2874D56-3F06-F44D-8675-57F09A06353D}"/>
              </a:ext>
            </a:extLst>
          </p:cNvPr>
          <p:cNvSpPr txBox="1"/>
          <p:nvPr/>
        </p:nvSpPr>
        <p:spPr>
          <a:xfrm>
            <a:off x="5729650" y="2011301"/>
            <a:ext cx="536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D2A8A90-5CCE-9449-9FE3-0B76681383B0}"/>
              </a:ext>
            </a:extLst>
          </p:cNvPr>
          <p:cNvSpPr txBox="1"/>
          <p:nvPr/>
        </p:nvSpPr>
        <p:spPr>
          <a:xfrm>
            <a:off x="7109602" y="1532330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HCN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0D62C4-D207-4342-A438-98A982C1993E}"/>
              </a:ext>
            </a:extLst>
          </p:cNvPr>
          <p:cNvSpPr txBox="1"/>
          <p:nvPr/>
        </p:nvSpPr>
        <p:spPr>
          <a:xfrm>
            <a:off x="2452694" y="1077118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US" baseline="-25000" dirty="0">
                <a:solidFill>
                  <a:schemeClr val="bg1"/>
                </a:solidFill>
              </a:rPr>
              <a:t>4</a:t>
            </a:r>
            <a:r>
              <a:rPr lang="en-US" dirty="0">
                <a:solidFill>
                  <a:schemeClr val="bg1"/>
                </a:solidFill>
              </a:rPr>
              <a:t>H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F68C5C-4838-FE48-8FC9-996D084F7C73}"/>
              </a:ext>
            </a:extLst>
          </p:cNvPr>
          <p:cNvSpPr txBox="1"/>
          <p:nvPr/>
        </p:nvSpPr>
        <p:spPr>
          <a:xfrm>
            <a:off x="3234288" y="1898089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US" baseline="-25000" dirty="0">
                <a:solidFill>
                  <a:schemeClr val="bg1"/>
                </a:solidFill>
              </a:rPr>
              <a:t>3</a:t>
            </a:r>
            <a:r>
              <a:rPr lang="en-US" dirty="0">
                <a:solidFill>
                  <a:schemeClr val="bg1"/>
                </a:solidFill>
              </a:rPr>
              <a:t>H</a:t>
            </a:r>
            <a:r>
              <a:rPr lang="en-US" baseline="-25000" dirty="0">
                <a:solidFill>
                  <a:schemeClr val="bg1"/>
                </a:solidFill>
              </a:rPr>
              <a:t>4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60D79D-0726-4240-85B1-584D1B3F962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4434" y="78377"/>
            <a:ext cx="739251" cy="150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970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E744F4-5B23-A443-B619-1DCCCAE88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Titan SMI/HRS – C2H2 and HCN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ADC8E-A605-1E45-80E5-13C10C704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7A0CFD-5862-9647-81DC-023CA35EDA9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2401591" y="-74909"/>
            <a:ext cx="4201483" cy="5521232"/>
          </a:xfrm>
          <a:prstGeom prst="rect">
            <a:avLst/>
          </a:prstGeom>
          <a:solidFill>
            <a:schemeClr val="tx1"/>
          </a:solidFill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CF0221-10C2-D54C-B9BD-5D68129ACB69}"/>
              </a:ext>
            </a:extLst>
          </p:cNvPr>
          <p:cNvSpPr txBox="1"/>
          <p:nvPr/>
        </p:nvSpPr>
        <p:spPr>
          <a:xfrm>
            <a:off x="4817450" y="998836"/>
            <a:ext cx="609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r>
              <a:rPr lang="en-US" dirty="0">
                <a:solidFill>
                  <a:schemeClr val="bg1"/>
                </a:solidFill>
              </a:rPr>
              <a:t>H</a:t>
            </a:r>
            <a:r>
              <a:rPr lang="en-US" baseline="-25000" dirty="0">
                <a:solidFill>
                  <a:schemeClr val="bg1"/>
                </a:solidFill>
              </a:rPr>
              <a:t>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85680B-1197-7248-89FA-44C767DD04AF}"/>
              </a:ext>
            </a:extLst>
          </p:cNvPr>
          <p:cNvSpPr txBox="1"/>
          <p:nvPr/>
        </p:nvSpPr>
        <p:spPr>
          <a:xfrm>
            <a:off x="3211571" y="1542553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HCN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BB23A44-843E-DF46-A1BC-46C06A9FB4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4434" y="78377"/>
            <a:ext cx="739251" cy="150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06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B838E-463C-5D47-B6E4-9C04A4F967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Titan SMI/HRS HCN Isotopes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EEEFA-19AA-664A-925C-BE04C668C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1EF9B5A-8D66-524E-AF61-EF4A250D944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 rot="16200000">
            <a:off x="2386083" y="-275442"/>
            <a:ext cx="4333520" cy="5890474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7CB4930-90F9-B540-886D-35DE4BA4924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64434" y="78377"/>
            <a:ext cx="739251" cy="1506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257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47201-98C9-3C4F-949A-FDE75A2ED9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Jupiter SMI/MRS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FBDF7-4AA3-4942-9EB5-C1B746C3C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6D6321-53F3-A549-8680-68CF561996F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4220" y="498297"/>
            <a:ext cx="8629779" cy="43202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E9A1EFF-434F-D042-B5E0-98D82F46C5B6}"/>
              </a:ext>
            </a:extLst>
          </p:cNvPr>
          <p:cNvSpPr txBox="1"/>
          <p:nvPr/>
        </p:nvSpPr>
        <p:spPr>
          <a:xfrm>
            <a:off x="2676417" y="765426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R=2,300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13B8DF-3B1E-7642-8461-0802995ADD33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2730205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01547-5614-204E-91F4-0F484BD18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Saturn SMI/MRS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48B87-895D-404F-98BF-C9377CB28D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99009D-8822-4E43-8885-47895C7E6B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30037" y="488022"/>
            <a:ext cx="8613963" cy="433122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FEA6588-CCF4-B345-9762-4DF1BC9E7B65}"/>
              </a:ext>
            </a:extLst>
          </p:cNvPr>
          <p:cNvSpPr txBox="1"/>
          <p:nvPr/>
        </p:nvSpPr>
        <p:spPr>
          <a:xfrm>
            <a:off x="2676417" y="765426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R=2,300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8467FC0-6F7F-2F46-829C-ECEB6B0A2C5E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153126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4E558-BE60-8146-B6EA-E491C4CF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Space Infrared Telescope for Cosmology and Astrophysics (SPICA)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BE8ADD-7E03-9349-B2C2-A50DAD603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360" y="529590"/>
            <a:ext cx="6248400" cy="4164329"/>
          </a:xfrm>
        </p:spPr>
        <p:txBody>
          <a:bodyPr>
            <a:normAutofit fontScale="92500" lnSpcReduction="20000"/>
          </a:bodyPr>
          <a:lstStyle/>
          <a:p>
            <a:r>
              <a:rPr lang="en-GB" dirty="0"/>
              <a:t>JAXA/ESA 2032 launch (M5 mission, Phase A from 2019-2021)</a:t>
            </a:r>
          </a:p>
          <a:p>
            <a:r>
              <a:rPr lang="en-GB" b="1" dirty="0"/>
              <a:t>Cryogenic Telescope:  </a:t>
            </a:r>
            <a:r>
              <a:rPr lang="en-GB" dirty="0"/>
              <a:t>Ritchey-Chretien 2.5-m primary; V-groove radiators and cryocoolers to maintain below 8 K.</a:t>
            </a:r>
          </a:p>
          <a:p>
            <a:r>
              <a:rPr lang="en-GB" b="1" dirty="0"/>
              <a:t>Orbit:  </a:t>
            </a:r>
            <a:r>
              <a:rPr lang="en-GB" dirty="0"/>
              <a:t>Halo orbit around L2.</a:t>
            </a:r>
          </a:p>
          <a:p>
            <a:r>
              <a:rPr lang="en-GB" b="1" dirty="0"/>
              <a:t>Spectral coverage:  </a:t>
            </a:r>
            <a:r>
              <a:rPr lang="en-GB" dirty="0"/>
              <a:t>12-230 µm</a:t>
            </a:r>
          </a:p>
          <a:p>
            <a:pPr lvl="1"/>
            <a:r>
              <a:rPr lang="en-GB" dirty="0"/>
              <a:t>SMI (SPICA Mid-infrared Instrument): 12-36 </a:t>
            </a:r>
            <a:r>
              <a:rPr lang="el-GR" dirty="0"/>
              <a:t>μ</a:t>
            </a:r>
            <a:r>
              <a:rPr lang="en-GB" dirty="0"/>
              <a:t>m</a:t>
            </a:r>
          </a:p>
          <a:p>
            <a:pPr lvl="2"/>
            <a:r>
              <a:rPr lang="en-GB" dirty="0"/>
              <a:t>SMI-LRS (Low-Resolution Spectroscopy): 17–36 </a:t>
            </a:r>
            <a:r>
              <a:rPr lang="el-GR" dirty="0"/>
              <a:t>μ</a:t>
            </a:r>
            <a:r>
              <a:rPr lang="en-GB" dirty="0"/>
              <a:t>m</a:t>
            </a:r>
          </a:p>
          <a:p>
            <a:pPr lvl="2"/>
            <a:r>
              <a:rPr lang="en-GB" dirty="0"/>
              <a:t>SMI-MRS (Mid-Resolution Spectroscopy): 18–36 </a:t>
            </a:r>
            <a:r>
              <a:rPr lang="el-GR" dirty="0"/>
              <a:t>μ</a:t>
            </a:r>
            <a:r>
              <a:rPr lang="en-GB" dirty="0"/>
              <a:t>m, R=2,000</a:t>
            </a:r>
          </a:p>
          <a:p>
            <a:pPr lvl="2"/>
            <a:r>
              <a:rPr lang="en-GB" dirty="0"/>
              <a:t>SMI-HRS (High-Resolution Spectroscopy): 12–18 </a:t>
            </a:r>
            <a:r>
              <a:rPr lang="el-GR" dirty="0"/>
              <a:t>μ</a:t>
            </a:r>
            <a:r>
              <a:rPr lang="en-GB" dirty="0"/>
              <a:t>m, R=33,000</a:t>
            </a:r>
          </a:p>
          <a:p>
            <a:pPr lvl="1"/>
            <a:r>
              <a:rPr lang="en-US" dirty="0"/>
              <a:t>SAFARI (SPICA Far-infrared Instrument): 34–210 </a:t>
            </a:r>
            <a:r>
              <a:rPr lang="el-GR" dirty="0"/>
              <a:t>μ</a:t>
            </a:r>
            <a:r>
              <a:rPr lang="en-US" dirty="0"/>
              <a:t>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5653A8-5487-564E-AB5E-BFE37A7C9E2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09822" y="836023"/>
            <a:ext cx="2421470" cy="3288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146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459C4D-1DBF-5E47-93F6-E92178CD1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Uranus SMI/MRS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93870D-046E-6D4E-A553-00561B122A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BC2EB8-3237-D64A-B7DE-A379D99B70B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4626" y="493159"/>
            <a:ext cx="8639374" cy="43277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23C8C5A-717D-3241-AFC8-DA6242808239}"/>
              </a:ext>
            </a:extLst>
          </p:cNvPr>
          <p:cNvSpPr txBox="1"/>
          <p:nvPr/>
        </p:nvSpPr>
        <p:spPr>
          <a:xfrm>
            <a:off x="2676417" y="765426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R=2,300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BD5A9C-C76B-F547-A26A-6BCDAE96FB48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887092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880B0D-3559-3648-B6FE-9A241F3FC7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Neptune SMI/MRS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D5A4A-11B5-2F45-8DB2-3A08264894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CAB53F-2D5A-7842-9ABB-9ECE5F3F75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5172" y="498297"/>
            <a:ext cx="8618828" cy="43175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0DE9135-A934-DF40-9381-B76A3928A123}"/>
              </a:ext>
            </a:extLst>
          </p:cNvPr>
          <p:cNvSpPr txBox="1"/>
          <p:nvPr/>
        </p:nvSpPr>
        <p:spPr>
          <a:xfrm>
            <a:off x="2481208" y="755152"/>
            <a:ext cx="1633781" cy="707886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00" dirty="0"/>
              <a:t>Forward model @</a:t>
            </a:r>
            <a:r>
              <a:rPr lang="en-US" sz="1000" dirty="0" err="1"/>
              <a:t>emm</a:t>
            </a:r>
            <a:r>
              <a:rPr lang="en-US" sz="1000" dirty="0"/>
              <a:t>=45</a:t>
            </a:r>
            <a:r>
              <a:rPr lang="en-US" sz="1000" baseline="30000" dirty="0"/>
              <a:t>o</a:t>
            </a:r>
          </a:p>
          <a:p>
            <a:r>
              <a:rPr lang="en-US" sz="1000" dirty="0"/>
              <a:t>R=2,300</a:t>
            </a:r>
          </a:p>
          <a:p>
            <a:r>
              <a:rPr lang="en-US" sz="1000" dirty="0"/>
              <a:t>Line-by-line</a:t>
            </a:r>
          </a:p>
          <a:p>
            <a:r>
              <a:rPr lang="en-US" sz="1000" dirty="0"/>
              <a:t>Missing H2 quadrupoles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963230-FCF9-5E45-BE55-3A23617806F1}"/>
              </a:ext>
            </a:extLst>
          </p:cNvPr>
          <p:cNvSpPr txBox="1"/>
          <p:nvPr/>
        </p:nvSpPr>
        <p:spPr>
          <a:xfrm>
            <a:off x="5404207" y="82193"/>
            <a:ext cx="3672800" cy="253916"/>
          </a:xfrm>
          <a:prstGeom prst="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1050" dirty="0"/>
              <a:t>Datafiles for download:  </a:t>
            </a:r>
            <a:r>
              <a:rPr lang="en-GB" sz="1050" dirty="0">
                <a:hlinkClick r:id="rId3"/>
              </a:rPr>
              <a:t>https://github.com/leighfletcher/SPICA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203793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E8B97-EFDD-AB44-AE4D-D6A5890BB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to Do (February 2020)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2C1EA1-3709-1E4D-8065-D47274774C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Enhance spectral simulations of all four giants in SMI/HRS and SMI/MRS spectral ranges (and SAFARI while we’re at it).</a:t>
            </a:r>
          </a:p>
          <a:p>
            <a:pPr lvl="1"/>
            <a:r>
              <a:rPr lang="en-US" dirty="0"/>
              <a:t>Try varying individual gases and adding exotic species.</a:t>
            </a:r>
          </a:p>
          <a:p>
            <a:pPr lvl="1"/>
            <a:r>
              <a:rPr lang="en-US" dirty="0"/>
              <a:t>Find the missing quadrupoles….</a:t>
            </a:r>
          </a:p>
          <a:p>
            <a:r>
              <a:rPr lang="en-US" dirty="0"/>
              <a:t>Use spectral calculations for sensitivity/saturation study.</a:t>
            </a:r>
          </a:p>
          <a:p>
            <a:r>
              <a:rPr lang="en-US" dirty="0"/>
              <a:t>Develop the “chemical laboratories” idea into a use-case for the SPICA yellow book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22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70CC04-F7D7-7744-AF04-F855956F95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NEMESIS Giant Planet </a:t>
            </a:r>
            <a:r>
              <a:rPr lang="en-US" dirty="0" err="1"/>
              <a:t>Ktables</a:t>
            </a:r>
            <a:r>
              <a:rPr lang="en-US" dirty="0"/>
              <a:t> (Work in Progress)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78C7D3-942B-A248-8314-D41F6C1FF3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i="1" dirty="0"/>
              <a:t>Current simulations use line-by-line, could improve efficiency with </a:t>
            </a:r>
            <a:r>
              <a:rPr lang="en-US" i="1" dirty="0" err="1"/>
              <a:t>ktables</a:t>
            </a:r>
            <a:r>
              <a:rPr lang="en-US" i="1" dirty="0"/>
              <a:t>?</a:t>
            </a:r>
          </a:p>
          <a:p>
            <a:r>
              <a:rPr lang="en-US" dirty="0"/>
              <a:t>SMI/HRS:</a:t>
            </a:r>
          </a:p>
          <a:p>
            <a:pPr lvl="1"/>
            <a:r>
              <a:rPr lang="en-US" dirty="0"/>
              <a:t>Triangular </a:t>
            </a:r>
            <a:r>
              <a:rPr lang="en-US" dirty="0" err="1"/>
              <a:t>lineshape</a:t>
            </a:r>
            <a:r>
              <a:rPr lang="en-US" dirty="0"/>
              <a:t>: FWHM=0.00045 µm (R=33,000 @15 µm)</a:t>
            </a:r>
          </a:p>
          <a:p>
            <a:pPr lvl="1"/>
            <a:r>
              <a:rPr lang="en-US" dirty="0"/>
              <a:t>Spectral sampling of 0.00010 µm (oversampled, 64000 points).</a:t>
            </a:r>
          </a:p>
          <a:p>
            <a:pPr lvl="1"/>
            <a:r>
              <a:rPr lang="en-US" dirty="0"/>
              <a:t>gases=['ch4','ph3','nh3_all','c2h6','c2h2','c2h4','ch3d','ch4_13C','h2’,'c4h2','c3h4','co2','c3h8','c6h6’]</a:t>
            </a:r>
          </a:p>
          <a:p>
            <a:pPr lvl="1"/>
            <a:r>
              <a:rPr lang="en-US" i="1" dirty="0"/>
              <a:t>NB:  Also set a version running with 32000 points to test.</a:t>
            </a:r>
          </a:p>
          <a:p>
            <a:pPr lvl="1"/>
            <a:r>
              <a:rPr lang="en-US" i="1" dirty="0"/>
              <a:t>NB2:  Some limitation from NEMESIS prevents me from sampling at this res, needed to use 0.0003 µm instead, 21000 points.  Might need to break into smaller chunks.</a:t>
            </a:r>
          </a:p>
          <a:p>
            <a:r>
              <a:rPr lang="en-US" dirty="0"/>
              <a:t>SMI/MRS:</a:t>
            </a:r>
          </a:p>
          <a:p>
            <a:pPr lvl="1"/>
            <a:r>
              <a:rPr lang="en-US" dirty="0"/>
              <a:t>Triangular </a:t>
            </a:r>
            <a:r>
              <a:rPr lang="en-US" dirty="0" err="1"/>
              <a:t>lineshape</a:t>
            </a:r>
            <a:r>
              <a:rPr lang="en-US" dirty="0"/>
              <a:t>:  FWHM=0.00783 µm (R=2300 @18 µm); ignore the degradation to R=1300 @36 µm for now.</a:t>
            </a:r>
          </a:p>
          <a:p>
            <a:pPr lvl="1"/>
            <a:r>
              <a:rPr lang="en-US" dirty="0"/>
              <a:t>Spectral sampling of 0.002 µm (oversampled, 9200 points).</a:t>
            </a:r>
          </a:p>
          <a:p>
            <a:pPr lvl="1"/>
            <a:r>
              <a:rPr lang="en-US" dirty="0"/>
              <a:t>Same gases.</a:t>
            </a:r>
          </a:p>
        </p:txBody>
      </p:sp>
    </p:spTree>
    <p:extLst>
      <p:ext uri="{BB962C8B-B14F-4D97-AF65-F5344CB8AC3E}">
        <p14:creationId xmlns:p14="http://schemas.microsoft.com/office/powerpoint/2010/main" val="261666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786FE-3E29-674C-8C0A-50C97F88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3D40F-7CCA-3D4B-978F-8851FD0213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C98BC2-B465-F54D-9F4E-3AE8CB1BF65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047" y="0"/>
            <a:ext cx="741390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52237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9348F-B3FF-9844-BC62-EE14709B7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SPICA/SAFARI Calculations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4DCA9-2B10-0742-9F11-1E45E3E64F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3503428"/>
            <a:ext cx="7985051" cy="126527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Low-resolution calculation to show continuum brightness (but does not show narrow emission/absorption features).</a:t>
            </a:r>
          </a:p>
          <a:p>
            <a:r>
              <a:rPr lang="en-US" dirty="0"/>
              <a:t>Ammonia/phosphine lines show up for Jupiter and Saturn (black and red), but not for Uranus and Neptune (green and blue).</a:t>
            </a:r>
          </a:p>
          <a:p>
            <a:r>
              <a:rPr lang="en-US" dirty="0"/>
              <a:t>2.5 cm-1 resolution used, based on Cassini/CIRS and Spitzer/IRS models.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B4C526-02CB-7A4B-8AD6-25876E0A8F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510362"/>
            <a:ext cx="4662915" cy="289205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5DDA689-C81E-5F4B-AE44-E4D51320D5E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10438" y="505046"/>
            <a:ext cx="4533562" cy="290534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9DD8BE2-2E59-CA4C-B093-38FC38BAF9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362219" y="3592438"/>
            <a:ext cx="739251" cy="150675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0BB98D2-AC06-A444-8E64-E407EAFA9534}"/>
              </a:ext>
            </a:extLst>
          </p:cNvPr>
          <p:cNvSpPr txBox="1"/>
          <p:nvPr/>
        </p:nvSpPr>
        <p:spPr>
          <a:xfrm>
            <a:off x="7351161" y="2003461"/>
            <a:ext cx="678094" cy="12311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[</a:t>
            </a:r>
            <a:r>
              <a:rPr lang="en-US" sz="800" dirty="0" err="1">
                <a:solidFill>
                  <a:schemeClr val="bg1"/>
                </a:solidFill>
              </a:rPr>
              <a:t>Jy</a:t>
            </a:r>
            <a:r>
              <a:rPr lang="en-US" sz="800" dirty="0">
                <a:solidFill>
                  <a:schemeClr val="bg1"/>
                </a:solidFill>
              </a:rPr>
              <a:t>/arcsec</a:t>
            </a:r>
            <a:r>
              <a:rPr lang="en-US" sz="800" baseline="30000" dirty="0">
                <a:solidFill>
                  <a:schemeClr val="bg1"/>
                </a:solidFill>
              </a:rPr>
              <a:t>2</a:t>
            </a:r>
            <a:r>
              <a:rPr lang="en-US" sz="800" dirty="0">
                <a:solidFill>
                  <a:schemeClr val="bg1"/>
                </a:solidFill>
              </a:rPr>
              <a:t>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011CAF9-8D55-9647-A678-52A33DE5249C}"/>
              </a:ext>
            </a:extLst>
          </p:cNvPr>
          <p:cNvSpPr txBox="1"/>
          <p:nvPr/>
        </p:nvSpPr>
        <p:spPr>
          <a:xfrm rot="16200000">
            <a:off x="4456419" y="2072855"/>
            <a:ext cx="529208" cy="123111"/>
          </a:xfrm>
          <a:prstGeom prst="rect">
            <a:avLst/>
          </a:prstGeom>
          <a:solidFill>
            <a:schemeClr val="tx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800" dirty="0">
                <a:solidFill>
                  <a:schemeClr val="bg1"/>
                </a:solidFill>
              </a:rPr>
              <a:t>[</a:t>
            </a:r>
            <a:r>
              <a:rPr lang="en-US" sz="800" dirty="0" err="1">
                <a:solidFill>
                  <a:schemeClr val="bg1"/>
                </a:solidFill>
              </a:rPr>
              <a:t>Jy</a:t>
            </a:r>
            <a:r>
              <a:rPr lang="en-US" sz="800" dirty="0">
                <a:solidFill>
                  <a:schemeClr val="bg1"/>
                </a:solidFill>
              </a:rPr>
              <a:t>/arcsec</a:t>
            </a:r>
            <a:r>
              <a:rPr lang="en-US" sz="800" baseline="30000" dirty="0">
                <a:solidFill>
                  <a:schemeClr val="bg1"/>
                </a:solidFill>
              </a:rPr>
              <a:t>2</a:t>
            </a:r>
            <a:r>
              <a:rPr lang="en-US" sz="800" dirty="0">
                <a:solidFill>
                  <a:schemeClr val="bg1"/>
                </a:solidFill>
              </a:rPr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6656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11C0F-F8D9-614D-9AD9-63B3F1A0C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Giant Planet Opposition in 2032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5F84B-DB82-9E4C-819C-887D714F78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200151"/>
            <a:ext cx="4776651" cy="339447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Jupiter – July 19</a:t>
            </a:r>
            <a:r>
              <a:rPr lang="en-US" baseline="30000" dirty="0"/>
              <a:t>th</a:t>
            </a:r>
            <a:r>
              <a:rPr lang="en-US" dirty="0"/>
              <a:t> 2032 (</a:t>
            </a:r>
            <a:r>
              <a:rPr lang="en-GB" dirty="0"/>
              <a:t>distance of 4.12 AU, and its disk will measure 46.8 arcsec in diameter, shining at magnitude -2.8).</a:t>
            </a:r>
          </a:p>
          <a:p>
            <a:r>
              <a:rPr lang="en-GB" dirty="0"/>
              <a:t>Saturn – December 24</a:t>
            </a:r>
            <a:r>
              <a:rPr lang="en-GB" baseline="30000" dirty="0"/>
              <a:t>th</a:t>
            </a:r>
            <a:r>
              <a:rPr lang="en-GB" dirty="0"/>
              <a:t> (distance of 8.03 AU, and its disk will measure 20.7 arcsec in diameter, shining at magnitude -0.5)</a:t>
            </a:r>
          </a:p>
          <a:p>
            <a:r>
              <a:rPr lang="en-GB" dirty="0"/>
              <a:t>Uranus – December 20</a:t>
            </a:r>
            <a:r>
              <a:rPr lang="en-GB" baseline="30000" dirty="0"/>
              <a:t>th  </a:t>
            </a:r>
            <a:r>
              <a:rPr lang="en-GB" dirty="0"/>
              <a:t>(distance of 18.04 AU, and its disk will measure 3.9 arcsec in diameter, shining at magnitude 5.5)</a:t>
            </a:r>
          </a:p>
          <a:p>
            <a:r>
              <a:rPr lang="en-GB" dirty="0"/>
              <a:t>Neptune – October 9</a:t>
            </a:r>
            <a:r>
              <a:rPr lang="en-GB" baseline="30000" dirty="0"/>
              <a:t>th</a:t>
            </a:r>
            <a:r>
              <a:rPr lang="en-GB" dirty="0"/>
              <a:t> (distance of 28.85 AU, and its disk will measure 2.4 arcsec in diameter, shining at magnitude 7.8)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196A7CF-6D1F-2541-9DCB-646B471D3A1A}"/>
              </a:ext>
            </a:extLst>
          </p:cNvPr>
          <p:cNvSpPr txBox="1"/>
          <p:nvPr/>
        </p:nvSpPr>
        <p:spPr>
          <a:xfrm>
            <a:off x="6270172" y="1706879"/>
            <a:ext cx="2168434" cy="923330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These are used in the calculations that follow.</a:t>
            </a:r>
          </a:p>
        </p:txBody>
      </p:sp>
    </p:spTree>
    <p:extLst>
      <p:ext uri="{BB962C8B-B14F-4D97-AF65-F5344CB8AC3E}">
        <p14:creationId xmlns:p14="http://schemas.microsoft.com/office/powerpoint/2010/main" val="2749465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E6375-CB9C-F848-B3F4-1AC9C32D8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Simulations with PSG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50C95-248E-E94E-B3FC-D2BE4E204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PSG – Planetary Spectrum Generator</a:t>
            </a:r>
          </a:p>
          <a:p>
            <a:pPr lvl="1"/>
            <a:r>
              <a:rPr lang="en-GB" dirty="0">
                <a:hlinkClick r:id="rId2"/>
              </a:rPr>
              <a:t>https://psg.gsfc.nasa.gov/</a:t>
            </a:r>
            <a:endParaRPr lang="en-US" b="1" dirty="0"/>
          </a:p>
          <a:p>
            <a:r>
              <a:rPr lang="en-US" dirty="0"/>
              <a:t>Quick-look tool for planetary spectra.</a:t>
            </a:r>
          </a:p>
          <a:p>
            <a:r>
              <a:rPr lang="en-US" dirty="0"/>
              <a:t>Health warning:  </a:t>
            </a:r>
          </a:p>
          <a:p>
            <a:pPr lvl="1"/>
            <a:r>
              <a:rPr lang="en-US" dirty="0"/>
              <a:t>predicted mid-IR spectra are often very wrong because of an inaccurate blend of gases (e.g., need to have correct abundance profiles added, Neptune database didn’t include </a:t>
            </a:r>
            <a:r>
              <a:rPr lang="en-US" dirty="0" err="1"/>
              <a:t>CxHy</a:t>
            </a:r>
            <a:r>
              <a:rPr lang="en-US" dirty="0"/>
              <a:t> species).</a:t>
            </a:r>
          </a:p>
          <a:p>
            <a:pPr lvl="1"/>
            <a:r>
              <a:rPr lang="en-US" dirty="0"/>
              <a:t>Assumed 1.7” beam size for HRS </a:t>
            </a:r>
            <a:r>
              <a:rPr lang="en-US" dirty="0" err="1"/>
              <a:t>slitwidth</a:t>
            </a:r>
            <a:r>
              <a:rPr lang="en-US" dirty="0"/>
              <a:t>, but FOV-integration techniques are unclear.</a:t>
            </a:r>
          </a:p>
          <a:p>
            <a:r>
              <a:rPr lang="en-US" dirty="0"/>
              <a:t>Solution:  ALL of these need to be compared to NEMESIS forward models (work in progress, see end of presentation).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C6A9B-A2AB-0643-A68D-6FF7D305AA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AB7E941-5CA3-E647-B473-7872A6EA14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6461" y="865414"/>
            <a:ext cx="14351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913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98EF3-5D8C-B74B-9CBA-F31C38A2F9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SMI/HRS Jupiter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4D6D6-C378-9D4A-9A2E-644A30DB18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5335C6-2230-F34A-A4B4-53E797D76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97A4787-131A-C342-9672-2BEB25316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54294"/>
            <a:ext cx="9144000" cy="36535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220AB9F-F12F-CA4F-ACE7-E411A896EA9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337" y="577895"/>
            <a:ext cx="4807131" cy="9335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0625BF6-3DD6-5A44-8810-4020D4DA1ACF}"/>
              </a:ext>
            </a:extLst>
          </p:cNvPr>
          <p:cNvSpPr txBox="1"/>
          <p:nvPr/>
        </p:nvSpPr>
        <p:spPr>
          <a:xfrm>
            <a:off x="8364619" y="2769325"/>
            <a:ext cx="779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1.7” beam</a:t>
            </a:r>
          </a:p>
        </p:txBody>
      </p:sp>
    </p:spTree>
    <p:extLst>
      <p:ext uri="{BB962C8B-B14F-4D97-AF65-F5344CB8AC3E}">
        <p14:creationId xmlns:p14="http://schemas.microsoft.com/office/powerpoint/2010/main" val="553924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6EDE98-B384-AF40-9B7E-891AB08FAC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SMI/HRS Saturn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F3A83-1C13-D749-9C15-84F9F2AAB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7BE01AA-98B5-EC47-8DE6-1149993392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FCF86EF2-9A5D-1D4D-9E20-A35ADCAD1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9128"/>
            <a:ext cx="9144000" cy="365351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88AAFC3-C71F-604B-A1EC-5A51B3FB50A0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046" y="510433"/>
            <a:ext cx="4911634" cy="96970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3930A93-2EDB-A64A-BAAE-11828AB5E915}"/>
              </a:ext>
            </a:extLst>
          </p:cNvPr>
          <p:cNvSpPr txBox="1"/>
          <p:nvPr/>
        </p:nvSpPr>
        <p:spPr>
          <a:xfrm>
            <a:off x="8364619" y="2769325"/>
            <a:ext cx="779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1.7” beam</a:t>
            </a:r>
          </a:p>
        </p:txBody>
      </p:sp>
    </p:spTree>
    <p:extLst>
      <p:ext uri="{BB962C8B-B14F-4D97-AF65-F5344CB8AC3E}">
        <p14:creationId xmlns:p14="http://schemas.microsoft.com/office/powerpoint/2010/main" val="30104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729C29-FEE2-2341-8C2A-A9D84A6FC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for Giant Planet/Titan Science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4D724D-4CBE-E045-A899-51761137C8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1" y="548640"/>
            <a:ext cx="9013370" cy="4415246"/>
          </a:xfrm>
        </p:spPr>
        <p:txBody>
          <a:bodyPr>
            <a:normAutofit fontScale="70000" lnSpcReduction="20000"/>
          </a:bodyPr>
          <a:lstStyle/>
          <a:p>
            <a:r>
              <a:rPr lang="en-US" sz="2900" b="1" dirty="0"/>
              <a:t>SMI/HRS:</a:t>
            </a:r>
          </a:p>
          <a:p>
            <a:pPr lvl="1"/>
            <a:r>
              <a:rPr lang="en-US" dirty="0"/>
              <a:t>Range is 12-18 microns (830 – 560 cm-1), with R = 33,000 and slit area 4” x 1.7” = 6.8 sq. arcsec. </a:t>
            </a:r>
          </a:p>
          <a:p>
            <a:pPr lvl="1"/>
            <a:r>
              <a:rPr lang="en-US" dirty="0"/>
              <a:t>Assume that the saturation limit corresponds to the product of the slit area and the planet disk-averaged surface brightness. </a:t>
            </a:r>
          </a:p>
          <a:p>
            <a:pPr lvl="1"/>
            <a:r>
              <a:rPr lang="en-GB" dirty="0"/>
              <a:t>HRS saturation level 20,000 </a:t>
            </a:r>
            <a:r>
              <a:rPr lang="en-GB" dirty="0" err="1"/>
              <a:t>Jy</a:t>
            </a:r>
            <a:r>
              <a:rPr lang="en-GB" dirty="0"/>
              <a:t>.  </a:t>
            </a:r>
            <a:r>
              <a:rPr lang="en-US" dirty="0"/>
              <a:t>For Jupiter (diameter ~40”; TB » 130 K), the captured flux density is &lt; 2 </a:t>
            </a:r>
            <a:r>
              <a:rPr lang="en-US" dirty="0" err="1"/>
              <a:t>kJy</a:t>
            </a:r>
            <a:r>
              <a:rPr lang="en-US" dirty="0"/>
              <a:t> at all wavelengths, so well within saturation limit. </a:t>
            </a:r>
          </a:p>
          <a:p>
            <a:pPr lvl="1"/>
            <a:r>
              <a:rPr lang="en-US" dirty="0"/>
              <a:t>Saturn (diameter ~20”), Uranus (diameter ~3.6”) and Neptune (diameter ~2.2”) all less bright and so observable over the whole HRS range.</a:t>
            </a:r>
          </a:p>
          <a:p>
            <a:endParaRPr lang="en-US" dirty="0"/>
          </a:p>
          <a:p>
            <a:r>
              <a:rPr lang="en-US" sz="2900" b="1" dirty="0"/>
              <a:t>SMI/MRS: </a:t>
            </a:r>
          </a:p>
          <a:p>
            <a:pPr lvl="1"/>
            <a:r>
              <a:rPr lang="en-US" dirty="0"/>
              <a:t>Range is 18-36 µm (278 – 560 cm-1) with R = 1300-2300 and slit area is 60” x 3.7”. </a:t>
            </a:r>
          </a:p>
          <a:p>
            <a:pPr lvl="1"/>
            <a:r>
              <a:rPr lang="en-US" dirty="0"/>
              <a:t>Jupiter and Saturn fall within the slit length but are much larger than the slit width. </a:t>
            </a:r>
          </a:p>
          <a:p>
            <a:pPr lvl="1"/>
            <a:r>
              <a:rPr lang="en-US" dirty="0"/>
              <a:t>Uranus and Neptune both fall within the slit.</a:t>
            </a:r>
          </a:p>
          <a:p>
            <a:pPr lvl="1"/>
            <a:r>
              <a:rPr lang="en-US" dirty="0"/>
              <a:t>MRS saturation at 1000 </a:t>
            </a:r>
            <a:r>
              <a:rPr lang="en-US" dirty="0" err="1"/>
              <a:t>Jy</a:t>
            </a:r>
            <a:r>
              <a:rPr lang="en-US" dirty="0"/>
              <a:t>.  Jupiter will probably cause saturation; Saturn may be OK, and there will be no problem with saturation for Uranus and Neptune. </a:t>
            </a:r>
          </a:p>
          <a:p>
            <a:pPr lvl="1"/>
            <a:endParaRPr lang="en-US" dirty="0"/>
          </a:p>
          <a:p>
            <a:r>
              <a:rPr lang="en-US" sz="2900" b="1" dirty="0"/>
              <a:t>SAFARI</a:t>
            </a:r>
          </a:p>
          <a:p>
            <a:pPr lvl="1"/>
            <a:r>
              <a:rPr lang="en-US" b="1" dirty="0"/>
              <a:t>A</a:t>
            </a:r>
            <a:r>
              <a:rPr lang="en-US" dirty="0"/>
              <a:t>ssume that Mars, Jupiter, Saturn, Uranus and Neptune will not be observable due to detector saturation. 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0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5AA5-887D-D345-8EF7-A5691355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SMI/HRS Uranus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6234-A596-294F-ACF4-61D1D965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70110-1F40-454F-A859-9F44DE5B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5B9B446-3650-3F4C-9B95-1927825EA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0579"/>
            <a:ext cx="9144000" cy="36861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1347F5-87BA-D747-B7D7-51FFF8A71F5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9338" y="427228"/>
            <a:ext cx="5103223" cy="98423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60681E5-D8BA-054A-AF1C-91AF356D7F84}"/>
              </a:ext>
            </a:extLst>
          </p:cNvPr>
          <p:cNvSpPr txBox="1"/>
          <p:nvPr/>
        </p:nvSpPr>
        <p:spPr>
          <a:xfrm>
            <a:off x="5617028" y="3831772"/>
            <a:ext cx="1567543" cy="46166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200" dirty="0"/>
              <a:t>Note: 0.1 ppm C2H2 and C2H6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3322580-6B62-0B4C-911E-A453C874A712}"/>
              </a:ext>
            </a:extLst>
          </p:cNvPr>
          <p:cNvSpPr txBox="1"/>
          <p:nvPr/>
        </p:nvSpPr>
        <p:spPr>
          <a:xfrm>
            <a:off x="8364619" y="2769325"/>
            <a:ext cx="779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/>
              <a:t>1.7” beam</a:t>
            </a:r>
          </a:p>
        </p:txBody>
      </p:sp>
    </p:spTree>
    <p:extLst>
      <p:ext uri="{BB962C8B-B14F-4D97-AF65-F5344CB8AC3E}">
        <p14:creationId xmlns:p14="http://schemas.microsoft.com/office/powerpoint/2010/main" val="2597831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5AA5-887D-D345-8EF7-A5691355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SMI/MRS Jupiter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6234-A596-294F-ACF4-61D1D965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70110-1F40-454F-A859-9F44DE5B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3C4555A-0D1F-F74B-A50C-CA8DF366F1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1235"/>
            <a:ext cx="9144000" cy="36473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5A4A816-243E-8B48-B71C-666A8CE29F6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4434" y="567063"/>
            <a:ext cx="4990011" cy="971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55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5AA5-887D-D345-8EF7-A5691355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SMI/MRS Saturn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6234-A596-294F-ACF4-61D1D965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70110-1F40-454F-A859-9F44DE5B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660EA80-94C7-374E-8F88-2EC36DD870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1430"/>
            <a:ext cx="9144000" cy="365149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2D55D32-B7D6-4246-9198-6808124E6F28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0229" y="594817"/>
            <a:ext cx="5068389" cy="994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228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5AA5-887D-D345-8EF7-A5691355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SMI/MRS Uranus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6234-A596-294F-ACF4-61D1D965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70110-1F40-454F-A859-9F44DE5B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CD8E8D-512F-D34E-8D68-234C05C50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31774"/>
            <a:ext cx="9144000" cy="36637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3D27AF9-2850-A947-861B-22E1BAA5224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5760" y="561468"/>
            <a:ext cx="5495109" cy="1065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00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C5AA5-887D-D345-8EF7-A56913558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SMI/HRS Titan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026234-A596-294F-ACF4-61D1D965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8070110-1F40-454F-A859-9F44DE5BA9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2969" y="0"/>
            <a:ext cx="1721031" cy="83275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CF8DDE-2FCA-1A4A-8E67-7708A99F8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82456"/>
            <a:ext cx="9144000" cy="364944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F462A6-52D4-3847-8AC2-C9C7142DFAC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57052" y="419502"/>
            <a:ext cx="5547360" cy="106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6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D0E81D-B140-3A49-85E2-AE49A0F289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620401-48AE-BA42-9618-89FB3DF4EC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9783" y="1532708"/>
            <a:ext cx="8229600" cy="2957412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Exceptional spectral resolution will enable the </a:t>
            </a:r>
            <a:r>
              <a:rPr lang="en-US" b="1" dirty="0">
                <a:solidFill>
                  <a:schemeClr val="accent1"/>
                </a:solidFill>
              </a:rPr>
              <a:t>exploration of complex stratospheric chemistry within the myriad different environments of the outer solar system</a:t>
            </a:r>
            <a:r>
              <a:rPr lang="en-US" dirty="0"/>
              <a:t>, including:</a:t>
            </a:r>
          </a:p>
          <a:p>
            <a:pPr lvl="1"/>
            <a:r>
              <a:rPr lang="en-US" dirty="0"/>
              <a:t>Hydrogen- and nitrogen-rich atmospheres (e.g., Saturn versus Titan), </a:t>
            </a:r>
          </a:p>
          <a:p>
            <a:pPr lvl="1"/>
            <a:r>
              <a:rPr lang="en-US" dirty="0"/>
              <a:t>Well-mixed or sluggish atmospheres (Neptune versus Uranus), and </a:t>
            </a:r>
          </a:p>
          <a:p>
            <a:pPr lvl="1"/>
            <a:r>
              <a:rPr lang="en-US" dirty="0"/>
              <a:t>Investigate the influence of externally-supplied oxygen to their upper atmospheres.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r>
              <a:rPr lang="en-US" b="1" dirty="0"/>
              <a:t>Why not JWST? Or Cassini?  </a:t>
            </a:r>
          </a:p>
          <a:p>
            <a:pPr lvl="1"/>
            <a:r>
              <a:rPr lang="en-US" dirty="0"/>
              <a:t>It doesn't have the spectral resolution to probe the forest of fine emission features in the mid-infrared, to search for the undiscovered chemical species that link the chemical networks.  </a:t>
            </a:r>
          </a:p>
          <a:p>
            <a:pPr lvl="1"/>
            <a:r>
              <a:rPr lang="en-US" dirty="0"/>
              <a:t>No current/future mission to these destinations (Juno, JUICE) has this capability.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Why not from the ground?  </a:t>
            </a:r>
          </a:p>
          <a:p>
            <a:pPr lvl="1"/>
            <a:r>
              <a:rPr lang="en-US" dirty="0"/>
              <a:t>HRS probing a spectral region that we cannot see from Earth in the 13-17 µm range (e.g., CO</a:t>
            </a:r>
            <a:r>
              <a:rPr lang="en-US" baseline="-25000" dirty="0"/>
              <a:t>2</a:t>
            </a:r>
            <a:r>
              <a:rPr lang="en-US" dirty="0"/>
              <a:t> at 15 µm).</a:t>
            </a:r>
          </a:p>
          <a:p>
            <a:pPr lvl="1"/>
            <a:r>
              <a:rPr lang="en-US" dirty="0"/>
              <a:t>MRS probing a region beyond 24 µm that cannot be viewed from the ground (due to H</a:t>
            </a:r>
            <a:r>
              <a:rPr lang="en-US" baseline="-25000" dirty="0"/>
              <a:t>2</a:t>
            </a:r>
            <a:r>
              <a:rPr lang="en-US" dirty="0"/>
              <a:t>O).</a:t>
            </a:r>
          </a:p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5531362-A045-F940-940B-7D5BC167E277}"/>
              </a:ext>
            </a:extLst>
          </p:cNvPr>
          <p:cNvSpPr/>
          <p:nvPr/>
        </p:nvSpPr>
        <p:spPr>
          <a:xfrm>
            <a:off x="330926" y="550413"/>
            <a:ext cx="630500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accent1"/>
                </a:solidFill>
                <a:latin typeface="American Typewriter" panose="02090604020004020304" pitchFamily="18" charset="77"/>
                <a:cs typeface="Al Tarikh" pitchFamily="2" charset="-78"/>
              </a:rPr>
              <a:t>Exploring Planetary Atmospheres as Chemical Laboratories</a:t>
            </a:r>
            <a:endParaRPr lang="en-US" sz="2400" dirty="0">
              <a:solidFill>
                <a:schemeClr val="accent1"/>
              </a:solidFill>
              <a:latin typeface="American Typewriter" panose="02090604020004020304" pitchFamily="18" charset="77"/>
              <a:cs typeface="Al Tarikh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5599105-5DE8-2142-A0A2-CC9D76EC438A}"/>
              </a:ext>
            </a:extLst>
          </p:cNvPr>
          <p:cNvSpPr txBox="1"/>
          <p:nvPr/>
        </p:nvSpPr>
        <p:spPr>
          <a:xfrm>
            <a:off x="7254242" y="235131"/>
            <a:ext cx="1672044" cy="646331"/>
          </a:xfrm>
          <a:prstGeom prst="rect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Planning ~30 hours of time</a:t>
            </a:r>
          </a:p>
        </p:txBody>
      </p:sp>
    </p:spTree>
    <p:extLst>
      <p:ext uri="{BB962C8B-B14F-4D97-AF65-F5344CB8AC3E}">
        <p14:creationId xmlns:p14="http://schemas.microsoft.com/office/powerpoint/2010/main" val="178046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70791-4E62-8B40-B3FC-0C290959F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Detail – Chemical Laboratories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70513-3C76-4746-A76B-0844ADCF4B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5612" y="1156609"/>
            <a:ext cx="6431279" cy="339447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Like Spitzer, we would </a:t>
            </a:r>
            <a:r>
              <a:rPr lang="en-US" b="1" dirty="0">
                <a:solidFill>
                  <a:schemeClr val="accent1"/>
                </a:solidFill>
              </a:rPr>
              <a:t>acquire disc-integrated spectroscopy of Uranus, Neptune, and Titan as the objects rotate:</a:t>
            </a:r>
          </a:p>
          <a:p>
            <a:pPr lvl="1"/>
            <a:r>
              <a:rPr lang="en-US" dirty="0"/>
              <a:t>Longitudinal variability in emission.</a:t>
            </a:r>
          </a:p>
          <a:p>
            <a:pPr lvl="1"/>
            <a:r>
              <a:rPr lang="en-US" dirty="0"/>
              <a:t>Use of temperature/hydrocarbon/nitrile distributions to determine the strength of atmospheric mixing.</a:t>
            </a:r>
          </a:p>
          <a:p>
            <a:pPr lvl="1"/>
            <a:r>
              <a:rPr lang="en-US" dirty="0"/>
              <a:t>Search for previously-unidentified species (and </a:t>
            </a:r>
            <a:r>
              <a:rPr lang="en-US" dirty="0" err="1"/>
              <a:t>isotopologues</a:t>
            </a:r>
            <a:r>
              <a:rPr lang="en-US" dirty="0"/>
              <a:t>) within these “chemical laboratories.”</a:t>
            </a:r>
          </a:p>
          <a:p>
            <a:pPr lvl="1"/>
            <a:r>
              <a:rPr lang="en-US" dirty="0"/>
              <a:t>Understand the influence of external sources (HCN, CO2) on chemical pathways.</a:t>
            </a:r>
          </a:p>
          <a:p>
            <a:r>
              <a:rPr lang="en-US" dirty="0"/>
              <a:t>For Jupiter/Saturn:  </a:t>
            </a:r>
            <a:r>
              <a:rPr lang="en-US" i="1" dirty="0">
                <a:solidFill>
                  <a:srgbClr val="92D050"/>
                </a:solidFill>
              </a:rPr>
              <a:t>can we scan the 4” x 1.7” HRS slit across the target for crude spectroscopic mapping?</a:t>
            </a:r>
          </a:p>
        </p:txBody>
      </p:sp>
    </p:spTree>
    <p:extLst>
      <p:ext uri="{BB962C8B-B14F-4D97-AF65-F5344CB8AC3E}">
        <p14:creationId xmlns:p14="http://schemas.microsoft.com/office/powerpoint/2010/main" val="210692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07993-F4FF-1C4E-8BCA-86DF9E1E0B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 to Mid-IR Molecular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34B16-15ED-AC4F-95BA-B18C20180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3658" y="687977"/>
            <a:ext cx="8229600" cy="4241074"/>
          </a:xfrm>
        </p:spPr>
        <p:txBody>
          <a:bodyPr>
            <a:normAutofit fontScale="77500" lnSpcReduction="20000"/>
          </a:bodyPr>
          <a:lstStyle/>
          <a:p>
            <a:r>
              <a:rPr lang="en-US" b="1" dirty="0"/>
              <a:t>SMI/HRS 12-18 µm (830 – 560 cm-1), with R = 33,000: </a:t>
            </a:r>
          </a:p>
          <a:p>
            <a:pPr lvl="1"/>
            <a:r>
              <a:rPr lang="en-GB" dirty="0"/>
              <a:t>Stratospheric thermometers:  H</a:t>
            </a:r>
            <a:r>
              <a:rPr lang="en-GB" baseline="-25000" dirty="0"/>
              <a:t>2</a:t>
            </a:r>
            <a:r>
              <a:rPr lang="en-GB" dirty="0"/>
              <a:t>(S1) @587 cm</a:t>
            </a:r>
            <a:r>
              <a:rPr lang="en-GB" baseline="30000" dirty="0"/>
              <a:t>-1</a:t>
            </a:r>
            <a:r>
              <a:rPr lang="en-GB" dirty="0"/>
              <a:t> (17 µm) and H</a:t>
            </a:r>
            <a:r>
              <a:rPr lang="en-GB" baseline="-25000" dirty="0"/>
              <a:t>2</a:t>
            </a:r>
            <a:r>
              <a:rPr lang="en-GB" dirty="0"/>
              <a:t>(S2) @814 cm</a:t>
            </a:r>
            <a:r>
              <a:rPr lang="en-GB" baseline="30000" dirty="0"/>
              <a:t>-1</a:t>
            </a:r>
            <a:r>
              <a:rPr lang="en-GB" dirty="0"/>
              <a:t> (12.3 µm).</a:t>
            </a:r>
          </a:p>
          <a:p>
            <a:pPr lvl="1"/>
            <a:r>
              <a:rPr lang="en-GB" dirty="0"/>
              <a:t>Tropospheric temperatures from H2-He collision-induced continuum.</a:t>
            </a:r>
          </a:p>
          <a:p>
            <a:pPr lvl="1"/>
            <a:r>
              <a:rPr lang="en-GB" dirty="0"/>
              <a:t>Primary hydrocarbons </a:t>
            </a:r>
            <a:r>
              <a:rPr lang="en-GB" b="1" dirty="0">
                <a:solidFill>
                  <a:schemeClr val="accent1"/>
                </a:solidFill>
              </a:rPr>
              <a:t>C</a:t>
            </a:r>
            <a:r>
              <a:rPr lang="en-GB" b="1" baseline="-25000" dirty="0">
                <a:solidFill>
                  <a:schemeClr val="accent1"/>
                </a:solidFill>
              </a:rPr>
              <a:t>2</a:t>
            </a:r>
            <a:r>
              <a:rPr lang="en-GB" b="1" dirty="0">
                <a:solidFill>
                  <a:schemeClr val="accent1"/>
                </a:solidFill>
              </a:rPr>
              <a:t>H</a:t>
            </a:r>
            <a:r>
              <a:rPr lang="en-GB" baseline="-25000" dirty="0">
                <a:solidFill>
                  <a:schemeClr val="accent1"/>
                </a:solidFill>
              </a:rPr>
              <a:t>2</a:t>
            </a:r>
            <a:r>
              <a:rPr lang="en-GB" baseline="-25000" dirty="0"/>
              <a:t> </a:t>
            </a:r>
            <a:r>
              <a:rPr lang="en-GB" dirty="0"/>
              <a:t>(acetylene n</a:t>
            </a:r>
            <a:r>
              <a:rPr lang="en-GB" baseline="-25000" dirty="0"/>
              <a:t>5</a:t>
            </a:r>
            <a:r>
              <a:rPr lang="en-GB" dirty="0"/>
              <a:t> @729 cm</a:t>
            </a:r>
            <a:r>
              <a:rPr lang="en-GB" baseline="30000" dirty="0"/>
              <a:t>-1</a:t>
            </a:r>
            <a:r>
              <a:rPr lang="en-GB" dirty="0"/>
              <a:t>) and </a:t>
            </a:r>
            <a:r>
              <a:rPr lang="en-GB" b="1" dirty="0">
                <a:solidFill>
                  <a:schemeClr val="accent1"/>
                </a:solidFill>
              </a:rPr>
              <a:t>C</a:t>
            </a:r>
            <a:r>
              <a:rPr lang="en-GB" b="1" baseline="-25000" dirty="0">
                <a:solidFill>
                  <a:schemeClr val="accent1"/>
                </a:solidFill>
              </a:rPr>
              <a:t>2</a:t>
            </a:r>
            <a:r>
              <a:rPr lang="en-GB" b="1" dirty="0">
                <a:solidFill>
                  <a:schemeClr val="accent1"/>
                </a:solidFill>
              </a:rPr>
              <a:t>H</a:t>
            </a:r>
            <a:r>
              <a:rPr lang="en-GB" b="1" baseline="-25000" dirty="0">
                <a:solidFill>
                  <a:schemeClr val="accent1"/>
                </a:solidFill>
              </a:rPr>
              <a:t>6</a:t>
            </a:r>
            <a:r>
              <a:rPr lang="en-GB" baseline="-25000" dirty="0"/>
              <a:t> </a:t>
            </a:r>
            <a:r>
              <a:rPr lang="en-GB" dirty="0"/>
              <a:t>(ethane n</a:t>
            </a:r>
            <a:r>
              <a:rPr lang="en-GB" baseline="-25000" dirty="0"/>
              <a:t>9</a:t>
            </a:r>
            <a:r>
              <a:rPr lang="en-GB" dirty="0"/>
              <a:t> @822 cm</a:t>
            </a:r>
            <a:r>
              <a:rPr lang="en-GB" baseline="30000" dirty="0"/>
              <a:t>-1</a:t>
            </a:r>
            <a:r>
              <a:rPr lang="en-GB" dirty="0"/>
              <a:t>) in addition to </a:t>
            </a:r>
            <a:r>
              <a:rPr lang="en-GB" b="1" dirty="0">
                <a:solidFill>
                  <a:schemeClr val="accent1"/>
                </a:solidFill>
              </a:rPr>
              <a:t>C3H8</a:t>
            </a:r>
            <a:r>
              <a:rPr lang="en-GB" dirty="0"/>
              <a:t> (propane n26 @748 cm-1); </a:t>
            </a:r>
            <a:r>
              <a:rPr lang="en-GB" b="1" dirty="0">
                <a:solidFill>
                  <a:schemeClr val="accent1"/>
                </a:solidFill>
              </a:rPr>
              <a:t>C4H2</a:t>
            </a:r>
            <a:r>
              <a:rPr lang="en-GB" dirty="0"/>
              <a:t> (diacetylene n8 @628 cm-1); </a:t>
            </a:r>
            <a:r>
              <a:rPr lang="en-GB" b="1" dirty="0">
                <a:solidFill>
                  <a:schemeClr val="accent1"/>
                </a:solidFill>
              </a:rPr>
              <a:t>C3H4</a:t>
            </a:r>
            <a:r>
              <a:rPr lang="en-GB" dirty="0"/>
              <a:t> (methylacetylene n9 @633 cm-1); </a:t>
            </a:r>
            <a:r>
              <a:rPr lang="en-GB" b="1" dirty="0">
                <a:solidFill>
                  <a:schemeClr val="accent1"/>
                </a:solidFill>
              </a:rPr>
              <a:t>C6H6</a:t>
            </a:r>
            <a:r>
              <a:rPr lang="en-GB" dirty="0"/>
              <a:t> (benzene n4 @664 cm-1)</a:t>
            </a:r>
          </a:p>
          <a:p>
            <a:pPr lvl="1"/>
            <a:r>
              <a:rPr lang="en-GB" dirty="0"/>
              <a:t>Externally sourced materials (</a:t>
            </a:r>
            <a:r>
              <a:rPr lang="en-GB" b="1" dirty="0">
                <a:solidFill>
                  <a:schemeClr val="accent6"/>
                </a:solidFill>
              </a:rPr>
              <a:t>HCN</a:t>
            </a:r>
            <a:r>
              <a:rPr lang="en-GB" dirty="0"/>
              <a:t> n2 @712 cm-1, </a:t>
            </a:r>
            <a:r>
              <a:rPr lang="en-GB" b="1" dirty="0">
                <a:solidFill>
                  <a:schemeClr val="accent6"/>
                </a:solidFill>
              </a:rPr>
              <a:t>CO2</a:t>
            </a:r>
            <a:r>
              <a:rPr lang="en-GB" dirty="0"/>
              <a:t> n2 @  667 cm-1 and isotopes)</a:t>
            </a:r>
          </a:p>
          <a:p>
            <a:pPr lvl="1"/>
            <a:r>
              <a:rPr lang="en-GB" dirty="0"/>
              <a:t>Titan nitriles </a:t>
            </a:r>
            <a:r>
              <a:rPr lang="en-GB" b="1" dirty="0">
                <a:solidFill>
                  <a:schemeClr val="accent6"/>
                </a:solidFill>
              </a:rPr>
              <a:t>HCN</a:t>
            </a:r>
            <a:r>
              <a:rPr lang="en-GB" b="1" dirty="0"/>
              <a:t> </a:t>
            </a:r>
            <a:r>
              <a:rPr lang="en-GB" dirty="0"/>
              <a:t>n2 @712 cm-1, </a:t>
            </a:r>
            <a:r>
              <a:rPr lang="en-US" b="1" dirty="0">
                <a:solidFill>
                  <a:schemeClr val="accent6"/>
                </a:solidFill>
              </a:rPr>
              <a:t>HC3N</a:t>
            </a:r>
            <a:r>
              <a:rPr lang="en-US" dirty="0"/>
              <a:t> n5 @663 cm-1, </a:t>
            </a:r>
            <a:r>
              <a:rPr lang="en-US" b="1" dirty="0">
                <a:solidFill>
                  <a:schemeClr val="accent6"/>
                </a:solidFill>
              </a:rPr>
              <a:t>HC5N</a:t>
            </a:r>
            <a:r>
              <a:rPr lang="en-US" dirty="0"/>
              <a:t>.</a:t>
            </a:r>
          </a:p>
          <a:p>
            <a:pPr lvl="1"/>
            <a:r>
              <a:rPr lang="en-US" sz="2000" dirty="0"/>
              <a:t>Isotopic separation of HCN, HC</a:t>
            </a:r>
            <a:r>
              <a:rPr lang="en-US" sz="2000" baseline="-25000" dirty="0"/>
              <a:t>3</a:t>
            </a:r>
            <a:r>
              <a:rPr lang="en-US" sz="2000" dirty="0"/>
              <a:t>N, C</a:t>
            </a:r>
            <a:r>
              <a:rPr lang="en-US" sz="2000" baseline="-25000" dirty="0"/>
              <a:t>2</a:t>
            </a:r>
            <a:r>
              <a:rPr lang="en-US" sz="2000" dirty="0"/>
              <a:t>H</a:t>
            </a:r>
            <a:r>
              <a:rPr lang="en-US" sz="2000" baseline="-25000" dirty="0"/>
              <a:t>2</a:t>
            </a:r>
            <a:r>
              <a:rPr lang="en-US" sz="2000" dirty="0"/>
              <a:t>, C</a:t>
            </a:r>
            <a:r>
              <a:rPr lang="en-US" sz="2000" baseline="-25000" dirty="0"/>
              <a:t>4</a:t>
            </a:r>
            <a:r>
              <a:rPr lang="en-US" sz="2000" dirty="0"/>
              <a:t>H</a:t>
            </a:r>
            <a:r>
              <a:rPr lang="en-US" sz="2000" baseline="-25000" dirty="0"/>
              <a:t>2</a:t>
            </a:r>
            <a:r>
              <a:rPr lang="en-US" sz="2000" dirty="0"/>
              <a:t>, C</a:t>
            </a:r>
            <a:r>
              <a:rPr lang="en-US" sz="2000" baseline="-25000" dirty="0"/>
              <a:t>2</a:t>
            </a:r>
            <a:r>
              <a:rPr lang="en-US" sz="2000" dirty="0"/>
              <a:t>H</a:t>
            </a:r>
            <a:r>
              <a:rPr lang="en-US" sz="2000" baseline="-25000" dirty="0"/>
              <a:t>6</a:t>
            </a:r>
            <a:r>
              <a:rPr lang="en-US" sz="2000" dirty="0"/>
              <a:t>, C</a:t>
            </a:r>
            <a:r>
              <a:rPr lang="en-US" sz="2000" baseline="-25000" dirty="0"/>
              <a:t>2</a:t>
            </a:r>
            <a:r>
              <a:rPr lang="en-US" sz="2000" dirty="0"/>
              <a:t>H</a:t>
            </a:r>
            <a:r>
              <a:rPr lang="en-US" sz="2000" baseline="-25000" dirty="0"/>
              <a:t>4</a:t>
            </a:r>
            <a:r>
              <a:rPr lang="en-US" sz="2000" dirty="0"/>
              <a:t>, CH</a:t>
            </a:r>
            <a:r>
              <a:rPr lang="en-US" sz="2000" baseline="-25000" dirty="0"/>
              <a:t>4</a:t>
            </a:r>
            <a:r>
              <a:rPr lang="en-US" sz="2000" dirty="0"/>
              <a:t>, CO</a:t>
            </a:r>
            <a:r>
              <a:rPr lang="en-US" sz="2000" baseline="-25000" dirty="0"/>
              <a:t>2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b="1" dirty="0"/>
              <a:t>SMI/MRS 18-36 µm (278 – 560 cm-1) with R = 1300-2300:</a:t>
            </a:r>
          </a:p>
          <a:p>
            <a:pPr lvl="1"/>
            <a:r>
              <a:rPr lang="en-US" dirty="0"/>
              <a:t>Collision-induced continuum for tropospheric temperature (and thermal </a:t>
            </a:r>
            <a:r>
              <a:rPr lang="en-US" dirty="0" err="1"/>
              <a:t>windshear</a:t>
            </a:r>
            <a:r>
              <a:rPr lang="en-US" dirty="0"/>
              <a:t>); ortho/para-H2; maybe helium.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C2H6</a:t>
            </a:r>
            <a:r>
              <a:rPr lang="en-US" dirty="0"/>
              <a:t> n4 @289 cm-1; </a:t>
            </a:r>
            <a:r>
              <a:rPr lang="en-US" b="1" dirty="0">
                <a:solidFill>
                  <a:schemeClr val="accent1"/>
                </a:solidFill>
              </a:rPr>
              <a:t>C3H4</a:t>
            </a:r>
            <a:r>
              <a:rPr lang="en-US" dirty="0"/>
              <a:t> n10 @328 cm-1; </a:t>
            </a:r>
            <a:r>
              <a:rPr lang="en-US" b="1" dirty="0">
                <a:solidFill>
                  <a:schemeClr val="accent6"/>
                </a:solidFill>
              </a:rPr>
              <a:t>HC3N</a:t>
            </a:r>
            <a:r>
              <a:rPr lang="en-US" dirty="0"/>
              <a:t> n6 @499 cm-1.</a:t>
            </a:r>
          </a:p>
          <a:p>
            <a:pPr lvl="1"/>
            <a:r>
              <a:rPr lang="en-US" dirty="0"/>
              <a:t>Stratospheric thermometer </a:t>
            </a:r>
            <a:r>
              <a:rPr lang="en-GB" dirty="0"/>
              <a:t>H</a:t>
            </a:r>
            <a:r>
              <a:rPr lang="en-GB" baseline="-25000" dirty="0"/>
              <a:t>2</a:t>
            </a:r>
            <a:r>
              <a:rPr lang="en-GB" dirty="0"/>
              <a:t>(S0) @354 cm</a:t>
            </a:r>
            <a:r>
              <a:rPr lang="en-GB" baseline="30000" dirty="0"/>
              <a:t>-1</a:t>
            </a:r>
            <a:r>
              <a:rPr lang="en-GB" dirty="0"/>
              <a:t> (28 µm) and surrounding dimers.</a:t>
            </a:r>
          </a:p>
          <a:p>
            <a:pPr lvl="1"/>
            <a:r>
              <a:rPr lang="en-GB" dirty="0"/>
              <a:t>HD R(3) rotational line @350 cm-1.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41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EA44D-C29E-5D4D-9548-F7F60022B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Upscopes</a:t>
            </a:r>
            <a:r>
              <a:rPr lang="en-US" dirty="0"/>
              <a:t>:  7-12 µm (850-1400 cm-1) Range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7DC691-E717-C248-BAE8-B5DE58FB8E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What if SPICA SMI could go to shorter wavelengths?</a:t>
            </a:r>
          </a:p>
          <a:p>
            <a:pPr lvl="1"/>
            <a:r>
              <a:rPr lang="en-US" dirty="0"/>
              <a:t>CH4 n4 @1304 cm-1 for stratospheric temperatures.</a:t>
            </a:r>
          </a:p>
          <a:p>
            <a:pPr lvl="1"/>
            <a:r>
              <a:rPr lang="en-US" dirty="0"/>
              <a:t>CH3D n6 @1156 cm-1 for D/H ratio</a:t>
            </a:r>
          </a:p>
          <a:p>
            <a:pPr lvl="1"/>
            <a:r>
              <a:rPr lang="en-US" dirty="0"/>
              <a:t>Tropospheric ammonia (NH3, n2 @950 cm-1) and phosphine (PH3, n2 @992 cm-1; n4 @1118 cm-1)</a:t>
            </a:r>
          </a:p>
          <a:p>
            <a:pPr lvl="1"/>
            <a:r>
              <a:rPr lang="en-US" dirty="0"/>
              <a:t>Stratospheric C2H4 (ethylene, n7 @949 cm-1) and more propane features.</a:t>
            </a:r>
          </a:p>
        </p:txBody>
      </p:sp>
    </p:spTree>
    <p:extLst>
      <p:ext uri="{BB962C8B-B14F-4D97-AF65-F5344CB8AC3E}">
        <p14:creationId xmlns:p14="http://schemas.microsoft.com/office/powerpoint/2010/main" val="106312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0399-AD1D-0247-936B-7EC431275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AF2107-1A19-9744-89C7-6C7EAE4DC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69EFDA2-3403-024E-B97B-64DCD8693AC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2402" y="0"/>
            <a:ext cx="741919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0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EE119-BB21-D743-B922-C530866C1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Spectral Simulations with NEMESIS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EAC19D-BAC8-844D-A7A9-D1A150962F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029" y="834391"/>
            <a:ext cx="5987143" cy="3868238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Giant Planets (L.N. Fletcher):</a:t>
            </a:r>
          </a:p>
          <a:p>
            <a:pPr lvl="1"/>
            <a:r>
              <a:rPr lang="en-US" dirty="0"/>
              <a:t>Forward model uses mid-IR line data sources and profiles approved by Cassini/Spitzer team (i.e., heritage).</a:t>
            </a:r>
          </a:p>
          <a:p>
            <a:pPr lvl="1"/>
            <a:r>
              <a:rPr lang="en-US" dirty="0"/>
              <a:t>Line-by-line calculations at 45 degree emission angle as a crude approximation of the disc-average.</a:t>
            </a:r>
          </a:p>
          <a:p>
            <a:pPr lvl="1"/>
            <a:r>
              <a:rPr lang="en-US" dirty="0"/>
              <a:t>Some missing gases in the model still (work in progress).</a:t>
            </a:r>
          </a:p>
          <a:p>
            <a:pPr lvl="1"/>
            <a:endParaRPr lang="en-US" dirty="0"/>
          </a:p>
          <a:p>
            <a:r>
              <a:rPr lang="en-US" dirty="0"/>
              <a:t>Titan (C. Nixon):  </a:t>
            </a:r>
          </a:p>
          <a:p>
            <a:pPr lvl="1"/>
            <a:r>
              <a:rPr lang="en-US" dirty="0"/>
              <a:t>Temperature and gas profile are equatorial profiles derived from Cassini CIRS (</a:t>
            </a:r>
            <a:r>
              <a:rPr lang="en-US" dirty="0" err="1"/>
              <a:t>Teanby</a:t>
            </a:r>
            <a:r>
              <a:rPr lang="en-US" dirty="0"/>
              <a:t> et al. 2007, </a:t>
            </a:r>
            <a:r>
              <a:rPr lang="en-US" dirty="0" err="1"/>
              <a:t>Vinatier</a:t>
            </a:r>
            <a:r>
              <a:rPr lang="en-US" dirty="0"/>
              <a:t> et al. 2008a). </a:t>
            </a:r>
          </a:p>
          <a:p>
            <a:pPr lvl="1"/>
            <a:r>
              <a:rPr lang="en-US" dirty="0"/>
              <a:t>Forward model uses </a:t>
            </a:r>
            <a:r>
              <a:rPr lang="en-US" dirty="0" err="1"/>
              <a:t>ktables</a:t>
            </a:r>
            <a:r>
              <a:rPr lang="en-US" dirty="0"/>
              <a:t> and is disk-averaged using 10 emission angles. </a:t>
            </a:r>
          </a:p>
          <a:p>
            <a:pPr lvl="1"/>
            <a:r>
              <a:rPr lang="en-US" dirty="0"/>
              <a:t>Resolution is uniform in wavenumber:</a:t>
            </a:r>
          </a:p>
          <a:p>
            <a:pPr lvl="2"/>
            <a:r>
              <a:rPr lang="en-US" dirty="0"/>
              <a:t>JWST MIRI: 0.5 cm</a:t>
            </a:r>
            <a:r>
              <a:rPr lang="en-US" baseline="30000" dirty="0"/>
              <a:t>-1</a:t>
            </a:r>
          </a:p>
          <a:p>
            <a:pPr lvl="2"/>
            <a:r>
              <a:rPr lang="en-US" dirty="0"/>
              <a:t>SPICA SMI HR: 0.025 cm</a:t>
            </a:r>
            <a:r>
              <a:rPr lang="en-US" baseline="30000" dirty="0"/>
              <a:t>-1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1356AFE-4B49-2549-B1E8-BD601A280E8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88107" y="217714"/>
            <a:ext cx="1502367" cy="30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16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>
          <a:solidFill>
            <a:srgbClr val="FFFFFF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52653</TotalTime>
  <Words>2027</Words>
  <Application>Microsoft Macintosh PowerPoint</Application>
  <PresentationFormat>On-screen Show (16:9)</PresentationFormat>
  <Paragraphs>197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Al Tarikh</vt:lpstr>
      <vt:lpstr>American Typewriter</vt:lpstr>
      <vt:lpstr>Arial</vt:lpstr>
      <vt:lpstr>Calibri</vt:lpstr>
      <vt:lpstr>Myriad Pro</vt:lpstr>
      <vt:lpstr>2_Office Theme</vt:lpstr>
      <vt:lpstr>PowerPoint Presentation</vt:lpstr>
      <vt:lpstr>Space Infrared Telescope for Cosmology and Astrophysics (SPICA)</vt:lpstr>
      <vt:lpstr>Potential for Giant Planet/Titan Science</vt:lpstr>
      <vt:lpstr>Key Motivation</vt:lpstr>
      <vt:lpstr>Adding Detail – Chemical Laboratories</vt:lpstr>
      <vt:lpstr>Access to Mid-IR Molecular Features</vt:lpstr>
      <vt:lpstr>Upscopes:  7-12 µm (850-1400 cm-1) Range</vt:lpstr>
      <vt:lpstr>PowerPoint Presentation</vt:lpstr>
      <vt:lpstr>Spectral Simulations with NEMESIS</vt:lpstr>
      <vt:lpstr>Giant Planet Overview Spectra</vt:lpstr>
      <vt:lpstr>Jupiter SMI/HRS</vt:lpstr>
      <vt:lpstr>Saturn SMI/HRS</vt:lpstr>
      <vt:lpstr>Uranus SMI/HRS</vt:lpstr>
      <vt:lpstr>Neptune SMI/HRS</vt:lpstr>
      <vt:lpstr>Titan SMI/HRS – 600-700 cm-1</vt:lpstr>
      <vt:lpstr>Titan SMI/HRS – C2H2 and HCN</vt:lpstr>
      <vt:lpstr>Titan SMI/HRS HCN Isotopes</vt:lpstr>
      <vt:lpstr>Jupiter SMI/MRS</vt:lpstr>
      <vt:lpstr>Saturn SMI/MRS</vt:lpstr>
      <vt:lpstr>Uranus SMI/MRS</vt:lpstr>
      <vt:lpstr>Neptune SMI/MRS</vt:lpstr>
      <vt:lpstr>Work to Do (February 2020)</vt:lpstr>
      <vt:lpstr>NEMESIS Giant Planet Ktables (Work in Progress)</vt:lpstr>
      <vt:lpstr>PowerPoint Presentation</vt:lpstr>
      <vt:lpstr>SPICA/SAFARI Calculations</vt:lpstr>
      <vt:lpstr>Giant Planet Opposition in 2032</vt:lpstr>
      <vt:lpstr>Spectral Simulations with PSG</vt:lpstr>
      <vt:lpstr>SMI/HRS Jupiter</vt:lpstr>
      <vt:lpstr>SMI/HRS Saturn</vt:lpstr>
      <vt:lpstr>SMI/HRS Uranus</vt:lpstr>
      <vt:lpstr>SMI/MRS Jupiter</vt:lpstr>
      <vt:lpstr>SMI/MRS Saturn</vt:lpstr>
      <vt:lpstr>SMI/MRS Uranus</vt:lpstr>
      <vt:lpstr>SMI/HRS Titan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Leigh Fletcher</dc:creator>
  <cp:lastModifiedBy>Leigh Fletcher</cp:lastModifiedBy>
  <cp:revision>538</cp:revision>
  <dcterms:created xsi:type="dcterms:W3CDTF">2015-09-14T09:28:30Z</dcterms:created>
  <dcterms:modified xsi:type="dcterms:W3CDTF">2020-02-21T15:41:50Z</dcterms:modified>
</cp:coreProperties>
</file>